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8" r:id="rId1"/>
  </p:sldMasterIdLst>
  <p:notesMasterIdLst>
    <p:notesMasterId r:id="rId20"/>
  </p:notesMasterIdLst>
  <p:sldIdLst>
    <p:sldId id="288" r:id="rId2"/>
    <p:sldId id="322" r:id="rId3"/>
    <p:sldId id="320" r:id="rId4"/>
    <p:sldId id="326" r:id="rId5"/>
    <p:sldId id="321" r:id="rId6"/>
    <p:sldId id="323" r:id="rId7"/>
    <p:sldId id="307" r:id="rId8"/>
    <p:sldId id="313" r:id="rId9"/>
    <p:sldId id="314" r:id="rId10"/>
    <p:sldId id="315" r:id="rId11"/>
    <p:sldId id="319" r:id="rId12"/>
    <p:sldId id="316" r:id="rId13"/>
    <p:sldId id="317" r:id="rId14"/>
    <p:sldId id="318" r:id="rId15"/>
    <p:sldId id="324" r:id="rId16"/>
    <p:sldId id="295" r:id="rId17"/>
    <p:sldId id="310" r:id="rId18"/>
    <p:sldId id="309" r:id="rId19"/>
  </p:sldIdLst>
  <p:sldSz cx="12192000" cy="6858000"/>
  <p:notesSz cx="6858000" cy="9144000"/>
  <p:embeddedFontLst>
    <p:embeddedFont>
      <p:font typeface="Arial Black" panose="020B0A04020102020204" pitchFamily="34" charset="0"/>
      <p:bold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4CA"/>
    <a:srgbClr val="003356"/>
    <a:srgbClr val="FFCE34"/>
    <a:srgbClr val="004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83" autoAdjust="0"/>
    <p:restoredTop sz="96265" autoAdjust="0"/>
  </p:normalViewPr>
  <p:slideViewPr>
    <p:cSldViewPr>
      <p:cViewPr varScale="1">
        <p:scale>
          <a:sx n="103" d="100"/>
          <a:sy n="103" d="100"/>
        </p:scale>
        <p:origin x="456"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E8BFB1-D57B-401C-84CE-374866EF3FF7}" type="datetimeFigureOut">
              <a:rPr lang="en-US" smtClean="0"/>
              <a:t>6/21/2019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5A91-B1ED-456F-A3E8-60DBF3D7C926}" type="slidenum">
              <a:rPr lang="en-US" smtClean="0"/>
              <a:t>‹#›</a:t>
            </a:fld>
            <a:endParaRPr lang="en-US"/>
          </a:p>
        </p:txBody>
      </p:sp>
    </p:spTree>
    <p:extLst>
      <p:ext uri="{BB962C8B-B14F-4D97-AF65-F5344CB8AC3E}">
        <p14:creationId xmlns:p14="http://schemas.microsoft.com/office/powerpoint/2010/main" val="155517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fontAlgn="t"/>
            <a:r>
              <a:rPr lang="en-US" sz="1200" b="0" i="0" kern="1200" dirty="0" smtClean="0">
                <a:solidFill>
                  <a:schemeClr val="tx1"/>
                </a:solidFill>
                <a:effectLst/>
                <a:latin typeface="+mn-lt"/>
                <a:ea typeface="+mn-ea"/>
                <a:cs typeface="+mn-cs"/>
              </a:rPr>
              <a:t>I think your main message should be "have confidence in our HRD data as much as SMD data"</a:t>
            </a:r>
          </a:p>
          <a:p>
            <a:pPr fontAlgn="t"/>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2nd </a:t>
            </a:r>
            <a:r>
              <a:rPr lang="en-US" sz="1200" b="0" i="0" kern="1200" dirty="0" err="1" smtClean="0">
                <a:solidFill>
                  <a:schemeClr val="tx1"/>
                </a:solidFill>
                <a:effectLst/>
                <a:latin typeface="+mn-lt"/>
                <a:ea typeface="+mn-ea"/>
                <a:cs typeface="+mn-cs"/>
              </a:rPr>
              <a:t>messgae</a:t>
            </a:r>
            <a:r>
              <a:rPr lang="en-US" sz="1200" b="0" i="0" kern="1200" dirty="0" smtClean="0">
                <a:solidFill>
                  <a:schemeClr val="tx1"/>
                </a:solidFill>
                <a:effectLst/>
                <a:latin typeface="+mn-lt"/>
                <a:ea typeface="+mn-ea"/>
                <a:cs typeface="+mn-cs"/>
              </a:rPr>
              <a:t> is here's all the </a:t>
            </a:r>
            <a:r>
              <a:rPr lang="en-US" sz="1200" b="0" i="0" kern="1200" dirty="0" err="1" smtClean="0">
                <a:solidFill>
                  <a:schemeClr val="tx1"/>
                </a:solidFill>
                <a:effectLst/>
                <a:latin typeface="+mn-lt"/>
                <a:ea typeface="+mn-ea"/>
                <a:cs typeface="+mn-cs"/>
              </a:rPr>
              <a:t>newproducts</a:t>
            </a:r>
            <a:r>
              <a:rPr lang="en-US" sz="1200" b="0" i="0" kern="1200" dirty="0" smtClean="0">
                <a:solidFill>
                  <a:schemeClr val="tx1"/>
                </a:solidFill>
                <a:effectLst/>
                <a:latin typeface="+mn-lt"/>
                <a:ea typeface="+mn-ea"/>
                <a:cs typeface="+mn-cs"/>
              </a:rPr>
              <a:t> you can get!</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b="1" dirty="0"/>
          </a:p>
        </p:txBody>
      </p:sp>
      <p:sp>
        <p:nvSpPr>
          <p:cNvPr id="4" name="Slide Number Placeholder 3"/>
          <p:cNvSpPr>
            <a:spLocks noGrp="1"/>
          </p:cNvSpPr>
          <p:nvPr>
            <p:ph type="sldNum" sz="quarter" idx="10"/>
          </p:nvPr>
        </p:nvSpPr>
        <p:spPr/>
        <p:txBody>
          <a:bodyPr/>
          <a:lstStyle/>
          <a:p>
            <a:fld id="{C2F8A1FA-EC12-404A-ABA0-34289F5E6A5C}" type="slidenum">
              <a:rPr lang="en-US" smtClean="0"/>
              <a:t>1</a:t>
            </a:fld>
            <a:endParaRPr lang="en-US"/>
          </a:p>
        </p:txBody>
      </p:sp>
    </p:spTree>
    <p:extLst>
      <p:ext uri="{BB962C8B-B14F-4D97-AF65-F5344CB8AC3E}">
        <p14:creationId xmlns:p14="http://schemas.microsoft.com/office/powerpoint/2010/main" val="14971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75A91-B1ED-456F-A3E8-60DBF3D7C926}" type="slidenum">
              <a:rPr lang="en-US" smtClean="0"/>
              <a:t>11</a:t>
            </a:fld>
            <a:endParaRPr lang="en-US"/>
          </a:p>
        </p:txBody>
      </p:sp>
    </p:spTree>
    <p:extLst>
      <p:ext uri="{BB962C8B-B14F-4D97-AF65-F5344CB8AC3E}">
        <p14:creationId xmlns:p14="http://schemas.microsoft.com/office/powerpoint/2010/main" val="1569744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9C43C-F872-401D-8974-1BD468018AEB}" type="datetimeFigureOut">
              <a:rPr lang="en-US" smtClean="0"/>
              <a:t>6/21/2019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2453F4-67F8-4D4F-863E-6D356A1075D0}" type="slidenum">
              <a:rPr lang="en-US" smtClean="0"/>
              <a:t>‹#›</a:t>
            </a:fld>
            <a:endParaRPr lang="en-US"/>
          </a:p>
        </p:txBody>
      </p:sp>
    </p:spTree>
    <p:extLst>
      <p:ext uri="{BB962C8B-B14F-4D97-AF65-F5344CB8AC3E}">
        <p14:creationId xmlns:p14="http://schemas.microsoft.com/office/powerpoint/2010/main" val="11810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9056"/>
          </a:xfrm>
          <a:prstGeom prst="rect">
            <a:avLst/>
          </a:prstGeom>
        </p:spPr>
      </p:pic>
      <p:sp>
        <p:nvSpPr>
          <p:cNvPr id="7" name="Rectangle 6"/>
          <p:cNvSpPr/>
          <p:nvPr userDrawn="1"/>
        </p:nvSpPr>
        <p:spPr>
          <a:xfrm>
            <a:off x="0" y="0"/>
            <a:ext cx="12192000" cy="6869056"/>
          </a:xfrm>
          <a:prstGeom prst="rect">
            <a:avLst/>
          </a:prstGeom>
          <a:gradFill>
            <a:gsLst>
              <a:gs pos="100000">
                <a:schemeClr val="tx1">
                  <a:alpha val="81000"/>
                </a:schemeClr>
              </a:gs>
              <a:gs pos="63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grpSp>
        <p:nvGrpSpPr>
          <p:cNvPr id="27" name="Group 26"/>
          <p:cNvGrpSpPr/>
          <p:nvPr userDrawn="1"/>
        </p:nvGrpSpPr>
        <p:grpSpPr>
          <a:xfrm>
            <a:off x="0" y="1288874"/>
            <a:ext cx="12192000" cy="2508063"/>
            <a:chOff x="0" y="1994267"/>
            <a:chExt cx="9144000" cy="2508063"/>
          </a:xfrm>
        </p:grpSpPr>
        <p:sp>
          <p:nvSpPr>
            <p:cNvPr id="12" name="Rectangle 11"/>
            <p:cNvSpPr/>
            <p:nvPr userDrawn="1"/>
          </p:nvSpPr>
          <p:spPr>
            <a:xfrm>
              <a:off x="0" y="2177935"/>
              <a:ext cx="9144000" cy="2123308"/>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6" name="Group 25"/>
            <p:cNvGrpSpPr/>
            <p:nvPr userDrawn="1"/>
          </p:nvGrpSpPr>
          <p:grpSpPr>
            <a:xfrm>
              <a:off x="212612" y="4085112"/>
              <a:ext cx="8686799" cy="417218"/>
              <a:chOff x="212612" y="4015821"/>
              <a:chExt cx="8686799" cy="521345"/>
            </a:xfrm>
          </p:grpSpPr>
          <p:grpSp>
            <p:nvGrpSpPr>
              <p:cNvPr id="13" name="Group 12"/>
              <p:cNvGrpSpPr/>
              <p:nvPr userDrawn="1"/>
            </p:nvGrpSpPr>
            <p:grpSpPr>
              <a:xfrm>
                <a:off x="212612" y="4015821"/>
                <a:ext cx="336775" cy="521345"/>
                <a:chOff x="212612" y="3886200"/>
                <a:chExt cx="336775" cy="336775"/>
              </a:xfrm>
            </p:grpSpPr>
            <p:cxnSp>
              <p:nvCxnSpPr>
                <p:cNvPr id="14" name="Straight Connector 13"/>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flipH="1">
                <a:off x="8562636" y="4015821"/>
                <a:ext cx="336775" cy="521345"/>
                <a:chOff x="212612" y="3886200"/>
                <a:chExt cx="336775" cy="336775"/>
              </a:xfrm>
            </p:grpSpPr>
            <p:cxnSp>
              <p:nvCxnSpPr>
                <p:cNvPr id="20" name="Straight Connector 19"/>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userDrawn="1"/>
          </p:nvGrpSpPr>
          <p:grpSpPr>
            <a:xfrm>
              <a:off x="212612" y="1994267"/>
              <a:ext cx="8702788" cy="400594"/>
              <a:chOff x="212612" y="1942012"/>
              <a:chExt cx="8702788" cy="521345"/>
            </a:xfrm>
          </p:grpSpPr>
          <p:grpSp>
            <p:nvGrpSpPr>
              <p:cNvPr id="16" name="Group 15"/>
              <p:cNvGrpSpPr/>
              <p:nvPr userDrawn="1"/>
            </p:nvGrpSpPr>
            <p:grpSpPr>
              <a:xfrm flipV="1">
                <a:off x="212612" y="1942012"/>
                <a:ext cx="336775" cy="521345"/>
                <a:chOff x="212612" y="3886200"/>
                <a:chExt cx="336775" cy="336775"/>
              </a:xfrm>
            </p:grpSpPr>
            <p:cxnSp>
              <p:nvCxnSpPr>
                <p:cNvPr id="17" name="Straight Connector 16"/>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flipH="1" flipV="1">
                <a:off x="8578625" y="1942012"/>
                <a:ext cx="336775" cy="521345"/>
                <a:chOff x="212612" y="3886200"/>
                <a:chExt cx="336775" cy="336775"/>
              </a:xfrm>
            </p:grpSpPr>
            <p:cxnSp>
              <p:nvCxnSpPr>
                <p:cNvPr id="23" name="Straight Connector 22"/>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8" name="Group 27"/>
          <p:cNvGrpSpPr/>
          <p:nvPr userDrawn="1"/>
        </p:nvGrpSpPr>
        <p:grpSpPr>
          <a:xfrm>
            <a:off x="9183869" y="5704114"/>
            <a:ext cx="4138705" cy="655101"/>
            <a:chOff x="6649571" y="6096000"/>
            <a:chExt cx="3104029" cy="655101"/>
          </a:xfrm>
        </p:grpSpPr>
        <p:sp>
          <p:nvSpPr>
            <p:cNvPr id="29" name="TextBox 28"/>
            <p:cNvSpPr txBox="1"/>
            <p:nvPr/>
          </p:nvSpPr>
          <p:spPr>
            <a:xfrm>
              <a:off x="7391400" y="6104770"/>
              <a:ext cx="2362200" cy="646331"/>
            </a:xfrm>
            <a:prstGeom prst="rect">
              <a:avLst/>
            </a:prstGeom>
            <a:noFill/>
          </p:spPr>
          <p:txBody>
            <a:bodyPr wrap="square" rtlCol="0">
              <a:spAutoFit/>
            </a:bodyPr>
            <a:lstStyle/>
            <a:p>
              <a:r>
                <a:rPr lang="en-US" sz="1800" dirty="0">
                  <a:solidFill>
                    <a:schemeClr val="bg1"/>
                  </a:solidFill>
                  <a:latin typeface="+mj-lt"/>
                  <a:cs typeface="Arial" panose="020B0604020202020204" pitchFamily="34" charset="0"/>
                </a:rPr>
                <a:t>DATA.</a:t>
              </a:r>
            </a:p>
            <a:p>
              <a:r>
                <a:rPr lang="en-US" sz="1800" dirty="0">
                  <a:solidFill>
                    <a:schemeClr val="bg1"/>
                  </a:solidFill>
                  <a:latin typeface="+mj-lt"/>
                  <a:cs typeface="Arial" panose="020B0604020202020204" pitchFamily="34" charset="0"/>
                </a:rPr>
                <a:t>   </a:t>
              </a:r>
              <a:r>
                <a:rPr lang="en-US" sz="1800" spc="-300" dirty="0">
                  <a:solidFill>
                    <a:schemeClr val="bg1"/>
                  </a:solidFill>
                  <a:latin typeface="+mj-lt"/>
                  <a:cs typeface="Arial" panose="020B0604020202020204" pitchFamily="34" charset="0"/>
                </a:rPr>
                <a:t> </a:t>
              </a:r>
              <a:r>
                <a:rPr lang="en-US" sz="1800" dirty="0">
                  <a:solidFill>
                    <a:schemeClr val="bg1"/>
                  </a:solidFill>
                  <a:latin typeface="+mj-lt"/>
                  <a:cs typeface="Arial" panose="020B0604020202020204" pitchFamily="34" charset="0"/>
                </a:rPr>
                <a:t>WEATHER.</a:t>
              </a:r>
            </a:p>
          </p:txBody>
        </p:sp>
        <p:sp>
          <p:nvSpPr>
            <p:cNvPr id="30" name="TextBox 29"/>
            <p:cNvSpPr txBox="1"/>
            <p:nvPr/>
          </p:nvSpPr>
          <p:spPr>
            <a:xfrm>
              <a:off x="6649571" y="6096000"/>
              <a:ext cx="1042593" cy="646331"/>
            </a:xfrm>
            <a:prstGeom prst="rect">
              <a:avLst/>
            </a:prstGeom>
            <a:noFill/>
          </p:spPr>
          <p:txBody>
            <a:bodyPr wrap="none" rtlCol="0">
              <a:spAutoFit/>
            </a:bodyPr>
            <a:lstStyle/>
            <a:p>
              <a:r>
                <a:rPr lang="en-US" sz="1800" dirty="0">
                  <a:solidFill>
                    <a:schemeClr val="bg1"/>
                  </a:solidFill>
                </a:rPr>
                <a:t>GLOBAL</a:t>
              </a:r>
            </a:p>
            <a:p>
              <a:r>
                <a:rPr lang="en-US" sz="1800" dirty="0">
                  <a:solidFill>
                    <a:schemeClr val="bg1"/>
                  </a:solidFill>
                </a:rPr>
                <a:t>       LOCAL</a:t>
              </a:r>
            </a:p>
          </p:txBody>
        </p:sp>
      </p:grpSp>
    </p:spTree>
    <p:extLst>
      <p:ext uri="{BB962C8B-B14F-4D97-AF65-F5344CB8AC3E}">
        <p14:creationId xmlns:p14="http://schemas.microsoft.com/office/powerpoint/2010/main" val="377307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7405"/>
          </a:xfrm>
          <a:prstGeom prst="rect">
            <a:avLst/>
          </a:prstGeom>
        </p:spPr>
      </p:pic>
      <p:sp>
        <p:nvSpPr>
          <p:cNvPr id="5" name="Rectangle 4"/>
          <p:cNvSpPr/>
          <p:nvPr userDrawn="1"/>
        </p:nvSpPr>
        <p:spPr>
          <a:xfrm>
            <a:off x="0" y="0"/>
            <a:ext cx="12192000" cy="6847114"/>
          </a:xfrm>
          <a:prstGeom prst="rect">
            <a:avLst/>
          </a:prstGeom>
          <a:gradFill>
            <a:gsLst>
              <a:gs pos="100000">
                <a:schemeClr val="tx1">
                  <a:alpha val="51000"/>
                </a:schemeClr>
              </a:gs>
              <a:gs pos="59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0" y="183775"/>
            <a:ext cx="12192000" cy="9144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itle 1"/>
          <p:cNvSpPr>
            <a:spLocks noGrp="1"/>
          </p:cNvSpPr>
          <p:nvPr>
            <p:ph type="title"/>
          </p:nvPr>
        </p:nvSpPr>
        <p:spPr>
          <a:xfrm>
            <a:off x="1335315" y="186268"/>
            <a:ext cx="10856685" cy="911907"/>
          </a:xfrm>
          <a:effectLst>
            <a:outerShdw blurRad="50800" dist="38100" dir="2700000" algn="tl" rotWithShape="0">
              <a:prstClr val="black">
                <a:alpha val="40000"/>
              </a:prstClr>
            </a:outerShdw>
          </a:effectLst>
        </p:spPr>
        <p:txBody>
          <a:bodyPr>
            <a:normAutofit/>
          </a:bodyPr>
          <a:lstStyle>
            <a:lvl1pPr>
              <a:defRPr sz="2800">
                <a:solidFill>
                  <a:schemeClr val="bg1"/>
                </a:solidFill>
              </a:defRPr>
            </a:lvl1pPr>
          </a:lstStyle>
          <a:p>
            <a:r>
              <a:rPr lang="en-US" dirty="0"/>
              <a:t>Click to edit Master title style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420" y="275215"/>
            <a:ext cx="731520" cy="731520"/>
          </a:xfrm>
          <a:prstGeom prst="rect">
            <a:avLst/>
          </a:prstGeom>
        </p:spPr>
      </p:pic>
    </p:spTree>
    <p:extLst>
      <p:ext uri="{BB962C8B-B14F-4D97-AF65-F5344CB8AC3E}">
        <p14:creationId xmlns:p14="http://schemas.microsoft.com/office/powerpoint/2010/main" val="2705288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b="-270"/>
          <a:stretch/>
        </p:blipFill>
        <p:spPr>
          <a:xfrm>
            <a:off x="0" y="0"/>
            <a:ext cx="12192000" cy="6876476"/>
          </a:xfrm>
          <a:prstGeom prst="rect">
            <a:avLst/>
          </a:prstGeom>
        </p:spPr>
      </p:pic>
      <p:sp>
        <p:nvSpPr>
          <p:cNvPr id="5" name="Rectangle 4"/>
          <p:cNvSpPr/>
          <p:nvPr userDrawn="1"/>
        </p:nvSpPr>
        <p:spPr>
          <a:xfrm>
            <a:off x="0" y="0"/>
            <a:ext cx="12192000" cy="6869056"/>
          </a:xfrm>
          <a:prstGeom prst="rect">
            <a:avLst/>
          </a:prstGeom>
          <a:gradFill>
            <a:gsLst>
              <a:gs pos="100000">
                <a:schemeClr val="tx1">
                  <a:alpha val="81000"/>
                </a:schemeClr>
              </a:gs>
              <a:gs pos="63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9" name="Rectangle 8"/>
          <p:cNvSpPr/>
          <p:nvPr userDrawn="1"/>
        </p:nvSpPr>
        <p:spPr>
          <a:xfrm>
            <a:off x="0" y="183775"/>
            <a:ext cx="12192000" cy="9144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itle 1"/>
          <p:cNvSpPr>
            <a:spLocks noGrp="1"/>
          </p:cNvSpPr>
          <p:nvPr>
            <p:ph type="title"/>
          </p:nvPr>
        </p:nvSpPr>
        <p:spPr>
          <a:xfrm>
            <a:off x="1335315" y="186268"/>
            <a:ext cx="10856685" cy="911907"/>
          </a:xfrm>
          <a:effectLst>
            <a:outerShdw blurRad="50800" dist="38100" dir="2700000" algn="tl" rotWithShape="0">
              <a:prstClr val="black">
                <a:alpha val="40000"/>
              </a:prstClr>
            </a:outerShdw>
          </a:effectLst>
        </p:spPr>
        <p:txBody>
          <a:bodyPr>
            <a:normAutofit/>
          </a:bodyPr>
          <a:lstStyle>
            <a:lvl1pPr>
              <a:defRPr sz="2800">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420" y="275215"/>
            <a:ext cx="731520" cy="731520"/>
          </a:xfrm>
          <a:prstGeom prst="rect">
            <a:avLst/>
          </a:prstGeom>
        </p:spPr>
      </p:pic>
    </p:spTree>
    <p:extLst>
      <p:ext uri="{BB962C8B-B14F-4D97-AF65-F5344CB8AC3E}">
        <p14:creationId xmlns:p14="http://schemas.microsoft.com/office/powerpoint/2010/main" val="409694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p:cNvSpPr/>
          <p:nvPr userDrawn="1"/>
        </p:nvSpPr>
        <p:spPr>
          <a:xfrm>
            <a:off x="0" y="183775"/>
            <a:ext cx="12192000" cy="6685281"/>
          </a:xfrm>
          <a:prstGeom prst="rect">
            <a:avLst/>
          </a:prstGeom>
          <a:gradFill>
            <a:gsLst>
              <a:gs pos="0">
                <a:schemeClr val="tx1">
                  <a:alpha val="17000"/>
                </a:schemeClr>
              </a:gs>
              <a:gs pos="100000">
                <a:schemeClr val="tx1">
                  <a:alpha val="62000"/>
                </a:schemeClr>
              </a:gs>
              <a:gs pos="48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8" name="Rectangle 7"/>
          <p:cNvSpPr/>
          <p:nvPr userDrawn="1"/>
        </p:nvSpPr>
        <p:spPr>
          <a:xfrm>
            <a:off x="0" y="183775"/>
            <a:ext cx="12192000" cy="9144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itle 1"/>
          <p:cNvSpPr>
            <a:spLocks noGrp="1"/>
          </p:cNvSpPr>
          <p:nvPr>
            <p:ph type="title"/>
          </p:nvPr>
        </p:nvSpPr>
        <p:spPr>
          <a:xfrm>
            <a:off x="1335315" y="186268"/>
            <a:ext cx="10856685" cy="911907"/>
          </a:xfrm>
          <a:effectLst>
            <a:outerShdw blurRad="50800" dist="38100" dir="2700000" algn="tl" rotWithShape="0">
              <a:prstClr val="black">
                <a:alpha val="40000"/>
              </a:prstClr>
            </a:outerShdw>
          </a:effectLst>
        </p:spPr>
        <p:txBody>
          <a:bodyPr>
            <a:normAutofit/>
          </a:bodyPr>
          <a:lstStyle>
            <a:lvl1pPr>
              <a:defRPr sz="2800">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420" y="275215"/>
            <a:ext cx="731520" cy="731520"/>
          </a:xfrm>
          <a:prstGeom prst="rect">
            <a:avLst/>
          </a:prstGeom>
        </p:spPr>
      </p:pic>
    </p:spTree>
    <p:extLst>
      <p:ext uri="{BB962C8B-B14F-4D97-AF65-F5344CB8AC3E}">
        <p14:creationId xmlns:p14="http://schemas.microsoft.com/office/powerpoint/2010/main" val="376117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60822"/>
          </a:xfrm>
          <a:prstGeom prst="rect">
            <a:avLst/>
          </a:prstGeom>
        </p:spPr>
      </p:pic>
      <p:sp>
        <p:nvSpPr>
          <p:cNvPr id="9" name="Rectangle 8"/>
          <p:cNvSpPr/>
          <p:nvPr userDrawn="1"/>
        </p:nvSpPr>
        <p:spPr>
          <a:xfrm>
            <a:off x="0" y="2"/>
            <a:ext cx="12192000" cy="6869055"/>
          </a:xfrm>
          <a:prstGeom prst="rect">
            <a:avLst/>
          </a:prstGeom>
          <a:gradFill>
            <a:gsLst>
              <a:gs pos="90000">
                <a:schemeClr val="tx1">
                  <a:alpha val="23000"/>
                </a:schemeClr>
              </a:gs>
              <a:gs pos="32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dirty="0"/>
          </a:p>
        </p:txBody>
      </p:sp>
      <p:sp>
        <p:nvSpPr>
          <p:cNvPr id="8" name="Rectangle 7"/>
          <p:cNvSpPr/>
          <p:nvPr userDrawn="1"/>
        </p:nvSpPr>
        <p:spPr>
          <a:xfrm>
            <a:off x="0" y="183775"/>
            <a:ext cx="12192000" cy="914400"/>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itle 1"/>
          <p:cNvSpPr>
            <a:spLocks noGrp="1"/>
          </p:cNvSpPr>
          <p:nvPr>
            <p:ph type="title"/>
          </p:nvPr>
        </p:nvSpPr>
        <p:spPr>
          <a:xfrm>
            <a:off x="1335315" y="186268"/>
            <a:ext cx="10856685" cy="911907"/>
          </a:xfrm>
          <a:effectLst>
            <a:outerShdw blurRad="50800" dist="38100" dir="2700000" algn="tl" rotWithShape="0">
              <a:prstClr val="black">
                <a:alpha val="40000"/>
              </a:prstClr>
            </a:outerShdw>
          </a:effectLst>
        </p:spPr>
        <p:txBody>
          <a:bodyPr>
            <a:normAutofit/>
          </a:bodyPr>
          <a:lstStyle>
            <a:lvl1pPr>
              <a:defRPr sz="2800">
                <a:solidFill>
                  <a:schemeClr val="bg1"/>
                </a:solidFill>
              </a:defRPr>
            </a:lvl1pPr>
          </a:lstStyle>
          <a:p>
            <a:r>
              <a:rPr lang="en-US" dirty="0"/>
              <a:t>Click to edit Master 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420" y="275215"/>
            <a:ext cx="731520" cy="731520"/>
          </a:xfrm>
          <a:prstGeom prst="rect">
            <a:avLst/>
          </a:prstGeom>
        </p:spPr>
      </p:pic>
    </p:spTree>
    <p:extLst>
      <p:ext uri="{BB962C8B-B14F-4D97-AF65-F5344CB8AC3E}">
        <p14:creationId xmlns:p14="http://schemas.microsoft.com/office/powerpoint/2010/main" val="1542078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9056"/>
          </a:xfrm>
          <a:prstGeom prst="rect">
            <a:avLst/>
          </a:prstGeom>
        </p:spPr>
      </p:pic>
      <p:sp>
        <p:nvSpPr>
          <p:cNvPr id="7" name="Rectangle 6"/>
          <p:cNvSpPr/>
          <p:nvPr userDrawn="1"/>
        </p:nvSpPr>
        <p:spPr>
          <a:xfrm>
            <a:off x="0" y="0"/>
            <a:ext cx="12192000" cy="6869056"/>
          </a:xfrm>
          <a:prstGeom prst="rect">
            <a:avLst/>
          </a:prstGeom>
          <a:gradFill>
            <a:gsLst>
              <a:gs pos="100000">
                <a:schemeClr val="tx1">
                  <a:alpha val="81000"/>
                </a:schemeClr>
              </a:gs>
              <a:gs pos="63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grpSp>
        <p:nvGrpSpPr>
          <p:cNvPr id="27" name="Group 26"/>
          <p:cNvGrpSpPr/>
          <p:nvPr userDrawn="1"/>
        </p:nvGrpSpPr>
        <p:grpSpPr>
          <a:xfrm>
            <a:off x="0" y="1288874"/>
            <a:ext cx="12192000" cy="2508063"/>
            <a:chOff x="0" y="1994267"/>
            <a:chExt cx="9144000" cy="2508063"/>
          </a:xfrm>
        </p:grpSpPr>
        <p:sp>
          <p:nvSpPr>
            <p:cNvPr id="12" name="Rectangle 11"/>
            <p:cNvSpPr/>
            <p:nvPr userDrawn="1"/>
          </p:nvSpPr>
          <p:spPr>
            <a:xfrm>
              <a:off x="0" y="2177935"/>
              <a:ext cx="9144000" cy="2123308"/>
            </a:xfrm>
            <a:prstGeom prst="rect">
              <a:avLst/>
            </a:prstGeom>
            <a:solidFill>
              <a:srgbClr val="0194CA">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6" name="Group 25"/>
            <p:cNvGrpSpPr/>
            <p:nvPr userDrawn="1"/>
          </p:nvGrpSpPr>
          <p:grpSpPr>
            <a:xfrm>
              <a:off x="212612" y="4085112"/>
              <a:ext cx="8686799" cy="417218"/>
              <a:chOff x="212612" y="4015821"/>
              <a:chExt cx="8686799" cy="521345"/>
            </a:xfrm>
          </p:grpSpPr>
          <p:grpSp>
            <p:nvGrpSpPr>
              <p:cNvPr id="13" name="Group 12"/>
              <p:cNvGrpSpPr/>
              <p:nvPr userDrawn="1"/>
            </p:nvGrpSpPr>
            <p:grpSpPr>
              <a:xfrm>
                <a:off x="212612" y="4015821"/>
                <a:ext cx="336775" cy="521345"/>
                <a:chOff x="212612" y="3886200"/>
                <a:chExt cx="336775" cy="336775"/>
              </a:xfrm>
            </p:grpSpPr>
            <p:cxnSp>
              <p:nvCxnSpPr>
                <p:cNvPr id="14" name="Straight Connector 13"/>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flipH="1">
                <a:off x="8562636" y="4015821"/>
                <a:ext cx="336775" cy="521345"/>
                <a:chOff x="212612" y="3886200"/>
                <a:chExt cx="336775" cy="336775"/>
              </a:xfrm>
            </p:grpSpPr>
            <p:cxnSp>
              <p:nvCxnSpPr>
                <p:cNvPr id="20" name="Straight Connector 19"/>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userDrawn="1"/>
          </p:nvGrpSpPr>
          <p:grpSpPr>
            <a:xfrm>
              <a:off x="212612" y="1994267"/>
              <a:ext cx="8702788" cy="400594"/>
              <a:chOff x="212612" y="1942012"/>
              <a:chExt cx="8702788" cy="521345"/>
            </a:xfrm>
          </p:grpSpPr>
          <p:grpSp>
            <p:nvGrpSpPr>
              <p:cNvPr id="16" name="Group 15"/>
              <p:cNvGrpSpPr/>
              <p:nvPr userDrawn="1"/>
            </p:nvGrpSpPr>
            <p:grpSpPr>
              <a:xfrm flipV="1">
                <a:off x="212612" y="1942012"/>
                <a:ext cx="336775" cy="521345"/>
                <a:chOff x="212612" y="3886200"/>
                <a:chExt cx="336775" cy="336775"/>
              </a:xfrm>
            </p:grpSpPr>
            <p:cxnSp>
              <p:nvCxnSpPr>
                <p:cNvPr id="17" name="Straight Connector 16"/>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flipH="1" flipV="1">
                <a:off x="8578625" y="1942012"/>
                <a:ext cx="336775" cy="521345"/>
                <a:chOff x="212612" y="3886200"/>
                <a:chExt cx="336775" cy="336775"/>
              </a:xfrm>
            </p:grpSpPr>
            <p:cxnSp>
              <p:nvCxnSpPr>
                <p:cNvPr id="23" name="Straight Connector 22"/>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28" name="Group 27"/>
          <p:cNvGrpSpPr/>
          <p:nvPr userDrawn="1"/>
        </p:nvGrpSpPr>
        <p:grpSpPr>
          <a:xfrm>
            <a:off x="9183869" y="5704114"/>
            <a:ext cx="4138705" cy="655101"/>
            <a:chOff x="6649571" y="6096000"/>
            <a:chExt cx="3104029" cy="655101"/>
          </a:xfrm>
        </p:grpSpPr>
        <p:sp>
          <p:nvSpPr>
            <p:cNvPr id="29" name="TextBox 28"/>
            <p:cNvSpPr txBox="1"/>
            <p:nvPr/>
          </p:nvSpPr>
          <p:spPr>
            <a:xfrm>
              <a:off x="7391400" y="6104770"/>
              <a:ext cx="2362200" cy="646331"/>
            </a:xfrm>
            <a:prstGeom prst="rect">
              <a:avLst/>
            </a:prstGeom>
            <a:noFill/>
          </p:spPr>
          <p:txBody>
            <a:bodyPr wrap="square" rtlCol="0">
              <a:spAutoFit/>
            </a:bodyPr>
            <a:lstStyle/>
            <a:p>
              <a:r>
                <a:rPr lang="en-US" sz="1800" dirty="0">
                  <a:solidFill>
                    <a:schemeClr val="bg1"/>
                  </a:solidFill>
                  <a:latin typeface="+mj-lt"/>
                  <a:cs typeface="Arial" panose="020B0604020202020204" pitchFamily="34" charset="0"/>
                </a:rPr>
                <a:t>DATA.</a:t>
              </a:r>
            </a:p>
            <a:p>
              <a:r>
                <a:rPr lang="en-US" sz="1800" dirty="0">
                  <a:solidFill>
                    <a:schemeClr val="bg1"/>
                  </a:solidFill>
                  <a:latin typeface="+mj-lt"/>
                  <a:cs typeface="Arial" panose="020B0604020202020204" pitchFamily="34" charset="0"/>
                </a:rPr>
                <a:t>   </a:t>
              </a:r>
              <a:r>
                <a:rPr lang="en-US" sz="1800" spc="-300" dirty="0">
                  <a:solidFill>
                    <a:schemeClr val="bg1"/>
                  </a:solidFill>
                  <a:latin typeface="+mj-lt"/>
                  <a:cs typeface="Arial" panose="020B0604020202020204" pitchFamily="34" charset="0"/>
                </a:rPr>
                <a:t> </a:t>
              </a:r>
              <a:r>
                <a:rPr lang="en-US" sz="1800" dirty="0">
                  <a:solidFill>
                    <a:schemeClr val="bg1"/>
                  </a:solidFill>
                  <a:latin typeface="+mj-lt"/>
                  <a:cs typeface="Arial" panose="020B0604020202020204" pitchFamily="34" charset="0"/>
                </a:rPr>
                <a:t>WEATHER.</a:t>
              </a:r>
            </a:p>
          </p:txBody>
        </p:sp>
        <p:sp>
          <p:nvSpPr>
            <p:cNvPr id="30" name="TextBox 29"/>
            <p:cNvSpPr txBox="1"/>
            <p:nvPr/>
          </p:nvSpPr>
          <p:spPr>
            <a:xfrm>
              <a:off x="6649571" y="6096000"/>
              <a:ext cx="1042593" cy="646331"/>
            </a:xfrm>
            <a:prstGeom prst="rect">
              <a:avLst/>
            </a:prstGeom>
            <a:noFill/>
          </p:spPr>
          <p:txBody>
            <a:bodyPr wrap="none" rtlCol="0">
              <a:spAutoFit/>
            </a:bodyPr>
            <a:lstStyle/>
            <a:p>
              <a:r>
                <a:rPr lang="en-US" sz="1800" dirty="0">
                  <a:solidFill>
                    <a:schemeClr val="bg1"/>
                  </a:solidFill>
                </a:rPr>
                <a:t>GLOBAL</a:t>
              </a:r>
            </a:p>
            <a:p>
              <a:r>
                <a:rPr lang="en-US" sz="1800" dirty="0">
                  <a:solidFill>
                    <a:schemeClr val="bg1"/>
                  </a:solidFill>
                </a:rPr>
                <a:t>       LOCAL</a:t>
              </a:r>
            </a:p>
          </p:txBody>
        </p:sp>
      </p:grpSp>
    </p:spTree>
    <p:extLst>
      <p:ext uri="{BB962C8B-B14F-4D97-AF65-F5344CB8AC3E}">
        <p14:creationId xmlns:p14="http://schemas.microsoft.com/office/powerpoint/2010/main" val="1766869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9056"/>
          </a:xfrm>
          <a:prstGeom prst="rect">
            <a:avLst/>
          </a:prstGeom>
        </p:spPr>
      </p:pic>
      <p:sp>
        <p:nvSpPr>
          <p:cNvPr id="4" name="Rectangle 3"/>
          <p:cNvSpPr/>
          <p:nvPr userDrawn="1"/>
        </p:nvSpPr>
        <p:spPr>
          <a:xfrm>
            <a:off x="0" y="0"/>
            <a:ext cx="12192000" cy="6869056"/>
          </a:xfrm>
          <a:prstGeom prst="rect">
            <a:avLst/>
          </a:prstGeom>
          <a:gradFill>
            <a:gsLst>
              <a:gs pos="39000">
                <a:schemeClr val="tx1">
                  <a:alpha val="50000"/>
                </a:schemeClr>
              </a:gs>
              <a:gs pos="52904">
                <a:srgbClr val="101010">
                  <a:alpha val="50000"/>
                </a:srgbClr>
              </a:gs>
              <a:gs pos="80000">
                <a:schemeClr val="tx1">
                  <a:lumMod val="75000"/>
                  <a:lumOff val="25000"/>
                  <a:alpha val="1000"/>
                </a:schemeClr>
              </a:gs>
              <a:gs pos="12000">
                <a:schemeClr val="tx1">
                  <a:lumMod val="75000"/>
                  <a:lumOff val="25000"/>
                  <a:alpha val="0"/>
                </a:schemeClr>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32438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gradFill flip="none" rotWithShape="1">
            <a:gsLst>
              <a:gs pos="52000">
                <a:schemeClr val="accent1">
                  <a:lumMod val="5000"/>
                  <a:lumOff val="95000"/>
                </a:schemeClr>
              </a:gs>
              <a:gs pos="0">
                <a:srgbClr val="CED8DD"/>
              </a:gs>
              <a:gs pos="100000">
                <a:srgbClr val="CED8DD"/>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2950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76A1C2-6585-4464-BA28-A1D4B1AFD973}" type="datetimeFigureOut">
              <a:rPr lang="en-US" smtClean="0"/>
              <a:t>6/21/2019</a:t>
            </a:fld>
            <a:endParaRPr lang="en-US"/>
          </a:p>
        </p:txBody>
      </p:sp>
      <p:sp>
        <p:nvSpPr>
          <p:cNvPr id="6" name="Slide Number Placeholder 5"/>
          <p:cNvSpPr>
            <a:spLocks noGrp="1"/>
          </p:cNvSpPr>
          <p:nvPr>
            <p:ph type="sldNum" sz="quarter" idx="12"/>
          </p:nvPr>
        </p:nvSpPr>
        <p:spPr/>
        <p:txBody>
          <a:bodyPr/>
          <a:lstStyle/>
          <a:p>
            <a:fld id="{DF525E8C-1C7E-4ABA-801B-3E1C87B8892A}" type="slidenum">
              <a:rPr lang="en-US" smtClean="0"/>
              <a:t>‹#›</a:t>
            </a:fld>
            <a:endParaRPr lang="en-US" dirty="0"/>
          </a:p>
        </p:txBody>
      </p:sp>
    </p:spTree>
    <p:extLst>
      <p:ext uri="{BB962C8B-B14F-4D97-AF65-F5344CB8AC3E}">
        <p14:creationId xmlns:p14="http://schemas.microsoft.com/office/powerpoint/2010/main" val="265189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9C43C-F872-401D-8974-1BD468018AEB}" type="datetimeFigureOut">
              <a:rPr lang="en-US" smtClean="0"/>
              <a:t>6/21/2019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453F4-67F8-4D4F-863E-6D356A1075D0}" type="slidenum">
              <a:rPr lang="en-US" smtClean="0"/>
              <a:t>‹#›</a:t>
            </a:fld>
            <a:endParaRPr lang="en-US"/>
          </a:p>
        </p:txBody>
      </p:sp>
    </p:spTree>
    <p:extLst>
      <p:ext uri="{BB962C8B-B14F-4D97-AF65-F5344CB8AC3E}">
        <p14:creationId xmlns:p14="http://schemas.microsoft.com/office/powerpoint/2010/main" val="97820510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90"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570038"/>
            <a:ext cx="8763000" cy="1946275"/>
          </a:xfrm>
          <a:effectLst>
            <a:outerShdw blurRad="50800" dist="38100" dir="2700000" algn="tl" rotWithShape="0">
              <a:prstClr val="black">
                <a:alpha val="40000"/>
              </a:prstClr>
            </a:outerShdw>
          </a:effectLst>
        </p:spPr>
        <p:txBody>
          <a:bodyPr>
            <a:noAutofit/>
          </a:bodyPr>
          <a:lstStyle/>
          <a:p>
            <a:pPr>
              <a:lnSpc>
                <a:spcPts val="2900"/>
              </a:lnSpc>
            </a:pPr>
            <a:r>
              <a:rPr lang="en-US" sz="3200" b="1" dirty="0" smtClean="0">
                <a:solidFill>
                  <a:schemeClr val="bg1"/>
                </a:solidFill>
              </a:rPr>
              <a:t>NOAA Level-2 Geophysical Products from VIIRS, </a:t>
            </a:r>
            <a:r>
              <a:rPr lang="en-US" sz="3200" b="1" dirty="0" err="1" smtClean="0">
                <a:solidFill>
                  <a:schemeClr val="bg1"/>
                </a:solidFill>
              </a:rPr>
              <a:t>CrIS</a:t>
            </a:r>
            <a:r>
              <a:rPr lang="en-US" sz="3200" b="1" dirty="0" smtClean="0">
                <a:solidFill>
                  <a:schemeClr val="bg1"/>
                </a:solidFill>
              </a:rPr>
              <a:t> and ATMS</a:t>
            </a:r>
            <a:br>
              <a:rPr lang="en-US" sz="3200" b="1" dirty="0" smtClean="0">
                <a:solidFill>
                  <a:schemeClr val="bg1"/>
                </a:solidFill>
              </a:rPr>
            </a:br>
            <a:r>
              <a:rPr lang="en-US" sz="3200" b="1" dirty="0" smtClean="0">
                <a:solidFill>
                  <a:schemeClr val="bg1"/>
                </a:solidFill>
              </a:rPr>
              <a:t/>
            </a:r>
            <a:br>
              <a:rPr lang="en-US" sz="3200" b="1" dirty="0" smtClean="0">
                <a:solidFill>
                  <a:schemeClr val="bg1"/>
                </a:solidFill>
              </a:rPr>
            </a:br>
            <a:r>
              <a:rPr lang="en-US" sz="2800" b="1" dirty="0" smtClean="0">
                <a:solidFill>
                  <a:schemeClr val="bg1"/>
                </a:solidFill>
              </a:rPr>
              <a:t>Overview and Status of Releases via CSPP</a:t>
            </a:r>
            <a:endParaRPr lang="en-US" sz="1600" b="1" dirty="0">
              <a:solidFill>
                <a:schemeClr val="bg1"/>
              </a:solidFill>
              <a:latin typeface="+mn-lt"/>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356" y="5401559"/>
            <a:ext cx="1266276" cy="1266276"/>
          </a:xfrm>
          <a:prstGeom prst="rect">
            <a:avLst/>
          </a:prstGeom>
        </p:spPr>
      </p:pic>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8105" b="96875" l="703" r="90000">
                        <a14:foregroundMark x1="3828" y1="76074" x2="3828" y2="76074"/>
                        <a14:foregroundMark x1="15859" y1="96875" x2="15859" y2="96875"/>
                        <a14:foregroundMark x1="781" y1="92773" x2="781" y2="92773"/>
                        <a14:foregroundMark x1="30547" y1="8105" x2="30547" y2="8105"/>
                      </a14:backgroundRemoval>
                    </a14:imgEffect>
                  </a14:imgLayer>
                </a14:imgProps>
              </a:ext>
              <a:ext uri="{28A0092B-C50C-407E-A947-70E740481C1C}">
                <a14:useLocalDpi xmlns:a14="http://schemas.microsoft.com/office/drawing/2010/main"/>
              </a:ext>
            </a:extLst>
          </a:blip>
          <a:srcRect l="21907"/>
          <a:stretch/>
        </p:blipFill>
        <p:spPr>
          <a:xfrm flipH="1">
            <a:off x="7921444" y="405352"/>
            <a:ext cx="4270556" cy="4374837"/>
          </a:xfrm>
          <a:prstGeom prst="rect">
            <a:avLst/>
          </a:prstGeom>
        </p:spPr>
      </p:pic>
      <p:sp>
        <p:nvSpPr>
          <p:cNvPr id="9" name="TextBox 8"/>
          <p:cNvSpPr txBox="1"/>
          <p:nvPr/>
        </p:nvSpPr>
        <p:spPr>
          <a:xfrm>
            <a:off x="1584781" y="5745201"/>
            <a:ext cx="9632955"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b="1" dirty="0" smtClean="0">
                <a:solidFill>
                  <a:schemeClr val="bg1"/>
                </a:solidFill>
                <a:latin typeface="+mj-lt"/>
              </a:rPr>
              <a:t>Mitch </a:t>
            </a:r>
            <a:r>
              <a:rPr lang="en-US" sz="2000" b="1" dirty="0" smtClean="0">
                <a:solidFill>
                  <a:schemeClr val="bg1"/>
                </a:solidFill>
                <a:latin typeface="+mj-lt"/>
              </a:rPr>
              <a:t>Goldberg</a:t>
            </a:r>
          </a:p>
          <a:p>
            <a:r>
              <a:rPr lang="en-US" sz="2000" b="1" dirty="0" smtClean="0">
                <a:solidFill>
                  <a:schemeClr val="bg1"/>
                </a:solidFill>
                <a:latin typeface="+mj-lt"/>
              </a:rPr>
              <a:t>Co-Authors</a:t>
            </a:r>
            <a:r>
              <a:rPr lang="en-US" sz="2000" b="1" dirty="0" smtClean="0">
                <a:solidFill>
                  <a:schemeClr val="bg1"/>
                </a:solidFill>
                <a:latin typeface="+mj-lt"/>
              </a:rPr>
              <a:t>:  </a:t>
            </a:r>
            <a:r>
              <a:rPr lang="en-US" sz="2000" b="1" dirty="0" smtClean="0">
                <a:solidFill>
                  <a:schemeClr val="bg1"/>
                </a:solidFill>
                <a:latin typeface="+mj-lt"/>
              </a:rPr>
              <a:t>Bonnie Reed and Arron </a:t>
            </a:r>
            <a:r>
              <a:rPr lang="en-US" sz="2000" b="1" dirty="0" err="1" smtClean="0">
                <a:solidFill>
                  <a:schemeClr val="bg1"/>
                </a:solidFill>
                <a:latin typeface="+mj-lt"/>
              </a:rPr>
              <a:t>Layns</a:t>
            </a:r>
            <a:endParaRPr lang="en-US" sz="2000" b="1" dirty="0">
              <a:solidFill>
                <a:schemeClr val="bg1"/>
              </a:solidFill>
              <a:latin typeface="+mj-lt"/>
            </a:endParaRPr>
          </a:p>
        </p:txBody>
      </p:sp>
    </p:spTree>
    <p:extLst>
      <p:ext uri="{BB962C8B-B14F-4D97-AF65-F5344CB8AC3E}">
        <p14:creationId xmlns:p14="http://schemas.microsoft.com/office/powerpoint/2010/main" val="351311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JPSS Data </a:t>
            </a:r>
            <a:r>
              <a:rPr lang="en-US" dirty="0" smtClean="0"/>
              <a:t>Products available via CSPP</a:t>
            </a:r>
            <a:br>
              <a:rPr lang="en-US" dirty="0" smtClean="0"/>
            </a:br>
            <a:r>
              <a:rPr lang="en-US" sz="2400" dirty="0" smtClean="0"/>
              <a:t>VIIRS Land Products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2766870"/>
              </p:ext>
            </p:extLst>
          </p:nvPr>
        </p:nvGraphicFramePr>
        <p:xfrm>
          <a:off x="381000" y="1143000"/>
          <a:ext cx="5943600" cy="2712720"/>
        </p:xfrm>
        <a:graphic>
          <a:graphicData uri="http://schemas.openxmlformats.org/drawingml/2006/table">
            <a:tbl>
              <a:tblPr bandRow="1">
                <a:tableStyleId>{5C22544A-7EE6-4342-B048-85BDC9FD1C3A}</a:tableStyleId>
              </a:tblPr>
              <a:tblGrid>
                <a:gridCol w="1447799">
                  <a:extLst>
                    <a:ext uri="{9D8B030D-6E8A-4147-A177-3AD203B41FA5}">
                      <a16:colId xmlns:a16="http://schemas.microsoft.com/office/drawing/2014/main" val="20000"/>
                    </a:ext>
                  </a:extLst>
                </a:gridCol>
                <a:gridCol w="4495801">
                  <a:extLst>
                    <a:ext uri="{9D8B030D-6E8A-4147-A177-3AD203B41FA5}">
                      <a16:colId xmlns:a16="http://schemas.microsoft.com/office/drawing/2014/main" val="20001"/>
                    </a:ext>
                  </a:extLst>
                </a:gridCol>
              </a:tblGrid>
              <a:tr h="370840">
                <a:tc>
                  <a:txBody>
                    <a:bodyPr/>
                    <a:lstStyle/>
                    <a:p>
                      <a:r>
                        <a:rPr lang="en-US" sz="1400" dirty="0" smtClean="0"/>
                        <a:t>Land</a:t>
                      </a:r>
                      <a:r>
                        <a:rPr lang="en-US" sz="1400" baseline="0" dirty="0" smtClean="0"/>
                        <a:t> Surface Temperature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Measurement of the skin temperature over global land coverage including coastal and inland</a:t>
                      </a:r>
                      <a:r>
                        <a:rPr lang="en-US" sz="1400" baseline="0" dirty="0" smtClean="0">
                          <a:solidFill>
                            <a:schemeClr val="tx1"/>
                          </a:solidFill>
                        </a:rPr>
                        <a:t> water.</a:t>
                      </a:r>
                      <a:endParaRPr lang="en-US" sz="1400" dirty="0" smtClean="0">
                        <a:solidFill>
                          <a:schemeClr val="tx1"/>
                        </a:solidFill>
                      </a:endParaRPr>
                    </a:p>
                  </a:txBody>
                  <a:tcPr/>
                </a:tc>
                <a:extLst>
                  <a:ext uri="{0D108BD9-81ED-4DB2-BD59-A6C34878D82A}">
                    <a16:rowId xmlns:a16="http://schemas.microsoft.com/office/drawing/2014/main" val="10000"/>
                  </a:ext>
                </a:extLst>
              </a:tr>
              <a:tr h="370840">
                <a:tc>
                  <a:txBody>
                    <a:bodyPr/>
                    <a:lstStyle/>
                    <a:p>
                      <a:r>
                        <a:rPr lang="en-US" sz="1400" dirty="0" smtClean="0"/>
                        <a:t>Land Surface Albedo</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Calibri" panose="020F0502020204030204" pitchFamily="34" charset="0"/>
                          <a:cs typeface="Times New Roman" panose="02020603050405020304" pitchFamily="18" charset="0"/>
                        </a:rPr>
                        <a:t>The</a:t>
                      </a:r>
                      <a:r>
                        <a:rPr lang="en-US" sz="1400" baseline="0" dirty="0" smtClean="0">
                          <a:solidFill>
                            <a:srgbClr val="000000"/>
                          </a:solidFill>
                          <a:ea typeface="Calibri" panose="020F0502020204030204" pitchFamily="34" charset="0"/>
                          <a:cs typeface="Times New Roman" panose="02020603050405020304" pitchFamily="18" charset="0"/>
                        </a:rPr>
                        <a:t> Ratio between solar radiation reflected by Earth’s land surface and solar radiation incident at the surface.</a:t>
                      </a:r>
                      <a:endParaRPr lang="en-US" sz="14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r>
                        <a:rPr lang="en-US" sz="1400" dirty="0" smtClean="0"/>
                        <a:t>Active</a:t>
                      </a:r>
                      <a:r>
                        <a:rPr lang="en-US" sz="1400" baseline="0" dirty="0" smtClean="0"/>
                        <a:t> Fires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rPr>
                        <a:t>A</a:t>
                      </a:r>
                      <a:r>
                        <a:rPr lang="en-US" sz="1400" baseline="0" dirty="0" smtClean="0">
                          <a:solidFill>
                            <a:srgbClr val="000000"/>
                          </a:solidFill>
                        </a:rPr>
                        <a:t> 2-Dimentional array of values representing the fire and other relevant thematic classes of each pixel.</a:t>
                      </a:r>
                      <a:endParaRPr lang="en-US" sz="1400" dirty="0" smtClean="0">
                        <a:solidFill>
                          <a:srgbClr val="000000"/>
                        </a:solidFill>
                      </a:endParaRPr>
                    </a:p>
                  </a:txBody>
                  <a:tcPr/>
                </a:tc>
                <a:extLst>
                  <a:ext uri="{0D108BD9-81ED-4DB2-BD59-A6C34878D82A}">
                    <a16:rowId xmlns:a16="http://schemas.microsoft.com/office/drawing/2014/main" val="10002"/>
                  </a:ext>
                </a:extLst>
              </a:tr>
              <a:tr h="370840">
                <a:tc>
                  <a:txBody>
                    <a:bodyPr/>
                    <a:lstStyle/>
                    <a:p>
                      <a:r>
                        <a:rPr lang="en-US" sz="1400" dirty="0" smtClean="0"/>
                        <a:t>Flood Detection</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rPr>
                        <a:t>High resolution remotely-sensed data identifying flood inundation and extent generated from the 375 m VIIRS Initially designed to capture snowmelt and ice jam flooding and inundation but has expanded applications to levee breaches, post-storm flooding, and more</a:t>
                      </a:r>
                      <a:endParaRPr lang="en-US" sz="1400" dirty="0" smtClean="0">
                        <a:solidFill>
                          <a:srgbClr val="000000"/>
                        </a:solidFill>
                      </a:endParaRPr>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2"/>
          <a:stretch>
            <a:fillRect/>
          </a:stretch>
        </p:blipFill>
        <p:spPr>
          <a:xfrm>
            <a:off x="6400800" y="1139536"/>
            <a:ext cx="5722812" cy="4114800"/>
          </a:xfrm>
          <a:prstGeom prst="rect">
            <a:avLst/>
          </a:prstGeom>
        </p:spPr>
      </p:pic>
      <p:sp>
        <p:nvSpPr>
          <p:cNvPr id="8" name="Rectangle 7"/>
          <p:cNvSpPr/>
          <p:nvPr/>
        </p:nvSpPr>
        <p:spPr>
          <a:xfrm>
            <a:off x="8077200" y="5254823"/>
            <a:ext cx="3352800" cy="307777"/>
          </a:xfrm>
          <a:prstGeom prst="rect">
            <a:avLst/>
          </a:prstGeom>
        </p:spPr>
        <p:txBody>
          <a:bodyPr wrap="square">
            <a:spAutoFit/>
          </a:bodyPr>
          <a:lstStyle/>
          <a:p>
            <a:r>
              <a:rPr lang="en-US" sz="1400" dirty="0" smtClean="0">
                <a:solidFill>
                  <a:schemeClr val="bg1"/>
                </a:solidFill>
              </a:rPr>
              <a:t>N20 Active Fires – Fire Radiative Power</a:t>
            </a:r>
            <a:endParaRPr lang="en-US" sz="1400" dirty="0">
              <a:solidFill>
                <a:schemeClr val="bg1"/>
              </a:solidFill>
            </a:endParaRPr>
          </a:p>
        </p:txBody>
      </p:sp>
      <p:sp>
        <p:nvSpPr>
          <p:cNvPr id="9" name="Rectangle 8"/>
          <p:cNvSpPr/>
          <p:nvPr/>
        </p:nvSpPr>
        <p:spPr>
          <a:xfrm>
            <a:off x="7924800" y="6580606"/>
            <a:ext cx="3962400" cy="246221"/>
          </a:xfrm>
          <a:prstGeom prst="rect">
            <a:avLst/>
          </a:prstGeom>
        </p:spPr>
        <p:txBody>
          <a:bodyPr wrap="square">
            <a:spAutoFit/>
          </a:bodyPr>
          <a:lstStyle/>
          <a:p>
            <a:r>
              <a:rPr lang="en-US" sz="1000" dirty="0" smtClean="0">
                <a:solidFill>
                  <a:schemeClr val="bg1"/>
                </a:solidFill>
              </a:rPr>
              <a:t>Image courtesy of Dr. Ivan </a:t>
            </a:r>
            <a:r>
              <a:rPr lang="en-US" sz="1000" dirty="0" err="1" smtClean="0">
                <a:solidFill>
                  <a:schemeClr val="bg1"/>
                </a:solidFill>
              </a:rPr>
              <a:t>Csiszar</a:t>
            </a:r>
            <a:r>
              <a:rPr lang="en-US" sz="1000" dirty="0" smtClean="0">
                <a:solidFill>
                  <a:schemeClr val="bg1"/>
                </a:solidFill>
              </a:rPr>
              <a:t>, NOAA/NESDIS/STAR</a:t>
            </a:r>
            <a:endParaRPr lang="en-US" sz="1000" dirty="0">
              <a:solidFill>
                <a:schemeClr val="bg1"/>
              </a:solidFill>
            </a:endParaRPr>
          </a:p>
        </p:txBody>
      </p:sp>
    </p:spTree>
    <p:extLst>
      <p:ext uri="{BB962C8B-B14F-4D97-AF65-F5344CB8AC3E}">
        <p14:creationId xmlns:p14="http://schemas.microsoft.com/office/powerpoint/2010/main" val="1812308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JPSS Data </a:t>
            </a:r>
            <a:r>
              <a:rPr lang="en-US" sz="3100" dirty="0" smtClean="0"/>
              <a:t>Products available via CSPP</a:t>
            </a:r>
            <a:br>
              <a:rPr lang="en-US" sz="3100" dirty="0" smtClean="0"/>
            </a:br>
            <a:r>
              <a:rPr lang="en-US" sz="2700" dirty="0" smtClean="0"/>
              <a:t>VIIRS Sea Surface Temperature and Polar Winds Products</a:t>
            </a:r>
            <a:endParaRPr lang="en-US" sz="2700" dirty="0"/>
          </a:p>
        </p:txBody>
      </p:sp>
      <p:graphicFrame>
        <p:nvGraphicFramePr>
          <p:cNvPr id="5" name="Table 4"/>
          <p:cNvGraphicFramePr>
            <a:graphicFrameLocks noGrp="1"/>
          </p:cNvGraphicFramePr>
          <p:nvPr>
            <p:extLst>
              <p:ext uri="{D42A27DB-BD31-4B8C-83A1-F6EECF244321}">
                <p14:modId xmlns:p14="http://schemas.microsoft.com/office/powerpoint/2010/main" val="2885129648"/>
              </p:ext>
            </p:extLst>
          </p:nvPr>
        </p:nvGraphicFramePr>
        <p:xfrm>
          <a:off x="381001" y="1143000"/>
          <a:ext cx="6172200" cy="1463040"/>
        </p:xfrm>
        <a:graphic>
          <a:graphicData uri="http://schemas.openxmlformats.org/drawingml/2006/table">
            <a:tbl>
              <a:tblPr bandRow="1">
                <a:tableStyleId>{5C22544A-7EE6-4342-B048-85BDC9FD1C3A}</a:tableStyleId>
              </a:tblPr>
              <a:tblGrid>
                <a:gridCol w="1244043">
                  <a:extLst>
                    <a:ext uri="{9D8B030D-6E8A-4147-A177-3AD203B41FA5}">
                      <a16:colId xmlns:a16="http://schemas.microsoft.com/office/drawing/2014/main" val="20000"/>
                    </a:ext>
                  </a:extLst>
                </a:gridCol>
                <a:gridCol w="4928157">
                  <a:extLst>
                    <a:ext uri="{9D8B030D-6E8A-4147-A177-3AD203B41FA5}">
                      <a16:colId xmlns:a16="http://schemas.microsoft.com/office/drawing/2014/main" val="20001"/>
                    </a:ext>
                  </a:extLst>
                </a:gridCol>
              </a:tblGrid>
              <a:tr h="370840">
                <a:tc>
                  <a:txBody>
                    <a:bodyPr/>
                    <a:lstStyle/>
                    <a:p>
                      <a:r>
                        <a:rPr lang="en-US" sz="1400" dirty="0" smtClean="0"/>
                        <a:t>Sea Surface Temperature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Skin</a:t>
                      </a:r>
                      <a:r>
                        <a:rPr lang="en-US" sz="1400" baseline="0" dirty="0" smtClean="0">
                          <a:solidFill>
                            <a:schemeClr val="tx1"/>
                          </a:solidFill>
                        </a:rPr>
                        <a:t> temperature of the ocean at depths on the order of 10 microns is retrieved in each cloud-free pixel over water.</a:t>
                      </a:r>
                      <a:endParaRPr lang="en-US" sz="1400" dirty="0" smtClean="0">
                        <a:solidFill>
                          <a:schemeClr val="tx1"/>
                        </a:solidFill>
                      </a:endParaRPr>
                    </a:p>
                  </a:txBody>
                  <a:tcPr/>
                </a:tc>
                <a:extLst>
                  <a:ext uri="{0D108BD9-81ED-4DB2-BD59-A6C34878D82A}">
                    <a16:rowId xmlns:a16="http://schemas.microsoft.com/office/drawing/2014/main" val="10000"/>
                  </a:ext>
                </a:extLst>
              </a:tr>
              <a:tr h="370840">
                <a:tc>
                  <a:txBody>
                    <a:bodyPr/>
                    <a:lstStyle/>
                    <a:p>
                      <a:r>
                        <a:rPr lang="en-US" sz="1400" dirty="0" smtClean="0"/>
                        <a:t>Polar</a:t>
                      </a:r>
                      <a:r>
                        <a:rPr lang="en-US" sz="1400" baseline="0" dirty="0" smtClean="0"/>
                        <a:t> Winds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Calibri" panose="020F0502020204030204" pitchFamily="34" charset="0"/>
                          <a:cs typeface="Times New Roman" panose="02020603050405020304" pitchFamily="18" charset="0"/>
                        </a:rPr>
                        <a:t>Winds</a:t>
                      </a:r>
                      <a:r>
                        <a:rPr lang="en-US" sz="1400" baseline="0" dirty="0" smtClean="0">
                          <a:solidFill>
                            <a:srgbClr val="000000"/>
                          </a:solidFill>
                          <a:ea typeface="Calibri" panose="020F0502020204030204" pitchFamily="34" charset="0"/>
                          <a:cs typeface="Times New Roman" panose="02020603050405020304" pitchFamily="18" charset="0"/>
                        </a:rPr>
                        <a:t> derived by tracking clouds features in the VIIRS </a:t>
                      </a:r>
                      <a:r>
                        <a:rPr lang="en-US" sz="1400" baseline="0" dirty="0" err="1" smtClean="0">
                          <a:solidFill>
                            <a:srgbClr val="000000"/>
                          </a:solidFill>
                          <a:ea typeface="Calibri" panose="020F0502020204030204" pitchFamily="34" charset="0"/>
                          <a:cs typeface="Times New Roman" panose="02020603050405020304" pitchFamily="18" charset="0"/>
                        </a:rPr>
                        <a:t>longwave</a:t>
                      </a:r>
                      <a:r>
                        <a:rPr lang="en-US" sz="1400" baseline="0" dirty="0" smtClean="0">
                          <a:solidFill>
                            <a:srgbClr val="000000"/>
                          </a:solidFill>
                          <a:ea typeface="Calibri" panose="020F0502020204030204" pitchFamily="34" charset="0"/>
                          <a:cs typeface="Times New Roman" panose="02020603050405020304" pitchFamily="18" charset="0"/>
                        </a:rPr>
                        <a:t> infrared channel.  Wind speed, direction, and height are measured throughout the troposphere, pole-ward of approximately 65 degrees latitude, in cloudy areas only.</a:t>
                      </a:r>
                      <a:endParaRPr lang="en-US" sz="14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pic>
        <p:nvPicPr>
          <p:cNvPr id="6" name="Google Shape;246;p44"/>
          <p:cNvPicPr preferRelativeResize="0">
            <a:picLocks noChangeAspect="1"/>
          </p:cNvPicPr>
          <p:nvPr/>
        </p:nvPicPr>
        <p:blipFill rotWithShape="1">
          <a:blip r:embed="rId3">
            <a:alphaModFix/>
          </a:blip>
          <a:srcRect/>
          <a:stretch/>
        </p:blipFill>
        <p:spPr>
          <a:xfrm>
            <a:off x="7705193" y="3962400"/>
            <a:ext cx="4131568" cy="2743200"/>
          </a:xfrm>
          <a:prstGeom prst="rect">
            <a:avLst/>
          </a:prstGeom>
          <a:noFill/>
          <a:ln>
            <a:noFill/>
          </a:ln>
        </p:spPr>
      </p:pic>
      <p:pic>
        <p:nvPicPr>
          <p:cNvPr id="7" name="Google Shape;249;p44"/>
          <p:cNvPicPr preferRelativeResize="0">
            <a:picLocks noChangeAspect="1"/>
          </p:cNvPicPr>
          <p:nvPr/>
        </p:nvPicPr>
        <p:blipFill rotWithShape="1">
          <a:blip r:embed="rId4">
            <a:alphaModFix/>
          </a:blip>
          <a:srcRect/>
          <a:stretch/>
        </p:blipFill>
        <p:spPr>
          <a:xfrm>
            <a:off x="7696200" y="1143000"/>
            <a:ext cx="4141562" cy="2743200"/>
          </a:xfrm>
          <a:prstGeom prst="rect">
            <a:avLst/>
          </a:prstGeom>
          <a:noFill/>
          <a:ln>
            <a:noFill/>
          </a:ln>
        </p:spPr>
      </p:pic>
      <p:sp>
        <p:nvSpPr>
          <p:cNvPr id="3" name="Rectangle 2"/>
          <p:cNvSpPr/>
          <p:nvPr/>
        </p:nvSpPr>
        <p:spPr>
          <a:xfrm>
            <a:off x="7620000" y="3439180"/>
            <a:ext cx="2124877" cy="523220"/>
          </a:xfrm>
          <a:prstGeom prst="rect">
            <a:avLst/>
          </a:prstGeom>
        </p:spPr>
        <p:txBody>
          <a:bodyPr wrap="none">
            <a:spAutoFit/>
          </a:bodyPr>
          <a:lstStyle/>
          <a:p>
            <a:pPr lvl="0">
              <a:buClr>
                <a:schemeClr val="dk1"/>
              </a:buClr>
              <a:buSzPts val="2000"/>
            </a:pPr>
            <a:r>
              <a:rPr lang="en-US" sz="1400" dirty="0" smtClean="0">
                <a:latin typeface="Calibri"/>
                <a:ea typeface="Calibri"/>
                <a:cs typeface="Calibri"/>
                <a:sym typeface="Calibri"/>
              </a:rPr>
              <a:t>VIIRS Polar Winds</a:t>
            </a:r>
          </a:p>
          <a:p>
            <a:pPr lvl="0">
              <a:buClr>
                <a:schemeClr val="dk1"/>
              </a:buClr>
              <a:buSzPts val="2000"/>
            </a:pPr>
            <a:r>
              <a:rPr lang="en-US" sz="1400" dirty="0" smtClean="0">
                <a:latin typeface="Calibri"/>
                <a:ea typeface="Calibri"/>
                <a:cs typeface="Calibri"/>
                <a:sym typeface="Calibri"/>
              </a:rPr>
              <a:t>Arctic</a:t>
            </a:r>
            <a:r>
              <a:rPr lang="en-US" sz="1400" dirty="0">
                <a:latin typeface="Calibri"/>
                <a:ea typeface="Calibri"/>
                <a:cs typeface="Calibri"/>
                <a:sym typeface="Calibri"/>
              </a:rPr>
              <a:t>, 28 July 2018, 1942Z</a:t>
            </a:r>
            <a:endParaRPr lang="en-US" sz="1100" dirty="0">
              <a:latin typeface="Calibri"/>
              <a:ea typeface="Calibri"/>
              <a:cs typeface="Calibri"/>
              <a:sym typeface="Calibri"/>
            </a:endParaRPr>
          </a:p>
        </p:txBody>
      </p:sp>
      <p:sp>
        <p:nvSpPr>
          <p:cNvPr id="10" name="Google Shape;248;p44"/>
          <p:cNvSpPr txBox="1"/>
          <p:nvPr/>
        </p:nvSpPr>
        <p:spPr>
          <a:xfrm>
            <a:off x="9525000" y="6248400"/>
            <a:ext cx="2362199"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000"/>
              <a:buFont typeface="Arial"/>
              <a:buNone/>
            </a:pPr>
            <a:r>
              <a:rPr lang="en-US" sz="1400" b="0" i="0" u="none" strike="noStrike" cap="none" dirty="0" smtClean="0">
                <a:solidFill>
                  <a:schemeClr val="dk1"/>
                </a:solidFill>
                <a:latin typeface="Calibri"/>
                <a:ea typeface="Calibri"/>
                <a:cs typeface="Calibri"/>
                <a:sym typeface="Calibri"/>
              </a:rPr>
              <a:t>VIIRS Polar Winds</a:t>
            </a:r>
          </a:p>
          <a:p>
            <a:pPr marL="0" marR="0" lvl="0" indent="0" algn="r" rtl="0">
              <a:lnSpc>
                <a:spcPct val="100000"/>
              </a:lnSpc>
              <a:spcBef>
                <a:spcPts val="0"/>
              </a:spcBef>
              <a:spcAft>
                <a:spcPts val="0"/>
              </a:spcAft>
              <a:buClr>
                <a:schemeClr val="dk1"/>
              </a:buClr>
              <a:buSzPts val="2000"/>
              <a:buFont typeface="Arial"/>
              <a:buNone/>
            </a:pPr>
            <a:r>
              <a:rPr lang="en-US" sz="1400" b="0" i="0" u="none" strike="noStrike" cap="none" dirty="0" smtClean="0">
                <a:solidFill>
                  <a:schemeClr val="dk1"/>
                </a:solidFill>
                <a:latin typeface="Calibri"/>
                <a:ea typeface="Calibri"/>
                <a:cs typeface="Calibri"/>
                <a:sym typeface="Calibri"/>
              </a:rPr>
              <a:t>Antarctic</a:t>
            </a:r>
            <a:r>
              <a:rPr lang="en-US" sz="1400" b="0" i="0" u="none" strike="noStrike" cap="none" dirty="0">
                <a:solidFill>
                  <a:schemeClr val="dk1"/>
                </a:solidFill>
                <a:latin typeface="Calibri"/>
                <a:ea typeface="Calibri"/>
                <a:cs typeface="Calibri"/>
                <a:sym typeface="Calibri"/>
              </a:rPr>
              <a:t>, 28 July 2018, 2033Z</a:t>
            </a: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285750" algn="l" rtl="0">
              <a:lnSpc>
                <a:spcPct val="80000"/>
              </a:lnSpc>
              <a:spcBef>
                <a:spcPts val="800"/>
              </a:spcBef>
              <a:spcAft>
                <a:spcPts val="0"/>
              </a:spcAft>
              <a:buClr>
                <a:schemeClr val="dk1"/>
              </a:buClr>
              <a:buSzPts val="1600"/>
              <a:buFont typeface="Arial"/>
              <a:buNone/>
            </a:pPr>
            <a:endParaRPr sz="1400" b="0" i="0" u="none" strike="noStrike" cap="none" dirty="0">
              <a:solidFill>
                <a:schemeClr val="dk1"/>
              </a:solidFill>
              <a:latin typeface="Calibri"/>
              <a:ea typeface="Calibri"/>
              <a:cs typeface="Calibri"/>
              <a:sym typeface="Calibri"/>
            </a:endParaRPr>
          </a:p>
          <a:p>
            <a:pPr marL="742950" marR="0" lvl="1" indent="-171450" algn="l" rtl="0">
              <a:lnSpc>
                <a:spcPct val="80000"/>
              </a:lnSpc>
              <a:spcBef>
                <a:spcPts val="900"/>
              </a:spcBef>
              <a:spcAft>
                <a:spcPts val="0"/>
              </a:spcAft>
              <a:buClr>
                <a:schemeClr val="dk1"/>
              </a:buClr>
              <a:buSzPts val="1800"/>
              <a:buFont typeface="Arial"/>
              <a:buNone/>
            </a:pPr>
            <a:endParaRPr sz="1600" b="0" i="0" u="none" strike="noStrike" cap="none" dirty="0">
              <a:solidFill>
                <a:schemeClr val="dk1"/>
              </a:solidFill>
              <a:latin typeface="Calibri"/>
              <a:ea typeface="Calibri"/>
              <a:cs typeface="Calibri"/>
              <a:sym typeface="Calibri"/>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2667000"/>
            <a:ext cx="5443086" cy="3840480"/>
          </a:xfrm>
          <a:prstGeom prst="rect">
            <a:avLst/>
          </a:prstGeom>
        </p:spPr>
      </p:pic>
      <p:sp>
        <p:nvSpPr>
          <p:cNvPr id="12" name="Rectangle 11"/>
          <p:cNvSpPr/>
          <p:nvPr/>
        </p:nvSpPr>
        <p:spPr>
          <a:xfrm>
            <a:off x="780662" y="6447455"/>
            <a:ext cx="5418841" cy="307777"/>
          </a:xfrm>
          <a:prstGeom prst="rect">
            <a:avLst/>
          </a:prstGeom>
        </p:spPr>
        <p:txBody>
          <a:bodyPr wrap="square">
            <a:spAutoFit/>
          </a:bodyPr>
          <a:lstStyle/>
          <a:p>
            <a:pPr algn="ctr"/>
            <a:r>
              <a:rPr lang="en-US" sz="1400" dirty="0" smtClean="0">
                <a:solidFill>
                  <a:schemeClr val="bg1"/>
                </a:solidFill>
              </a:rPr>
              <a:t>N20 Sea Surface Temperature, May 7, 2019</a:t>
            </a:r>
            <a:endParaRPr lang="en-US" sz="1400" dirty="0">
              <a:solidFill>
                <a:schemeClr val="bg1"/>
              </a:solidFill>
            </a:endParaRPr>
          </a:p>
        </p:txBody>
      </p:sp>
    </p:spTree>
    <p:extLst>
      <p:ext uri="{BB962C8B-B14F-4D97-AF65-F5344CB8AC3E}">
        <p14:creationId xmlns:p14="http://schemas.microsoft.com/office/powerpoint/2010/main" val="256540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315" y="307293"/>
            <a:ext cx="10856685" cy="911907"/>
          </a:xfrm>
        </p:spPr>
        <p:txBody>
          <a:bodyPr>
            <a:noAutofit/>
          </a:bodyPr>
          <a:lstStyle/>
          <a:p>
            <a:r>
              <a:rPr lang="en-US" dirty="0" smtClean="0"/>
              <a:t>JPSS Data </a:t>
            </a:r>
            <a:r>
              <a:rPr lang="en-US" dirty="0" smtClean="0"/>
              <a:t>Products available via CSPP</a:t>
            </a:r>
            <a:br>
              <a:rPr lang="en-US" dirty="0" smtClean="0"/>
            </a:br>
            <a:r>
              <a:rPr lang="en-US" sz="2000" b="1" dirty="0"/>
              <a:t>CrIS and ATMS:  NOAA Unique Combined Atmospheric Product </a:t>
            </a:r>
            <a:r>
              <a:rPr lang="en-US" sz="2000" b="1" dirty="0" smtClean="0"/>
              <a:t>Suite (</a:t>
            </a:r>
            <a:r>
              <a:rPr lang="en-US" sz="2000" b="1" dirty="0"/>
              <a:t>NUCAPS)</a:t>
            </a:r>
            <a:br>
              <a:rPr lang="en-US" sz="2000" b="1" dirty="0"/>
            </a:b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4792" y="1143000"/>
            <a:ext cx="6931008" cy="448056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635779597"/>
              </p:ext>
            </p:extLst>
          </p:nvPr>
        </p:nvGraphicFramePr>
        <p:xfrm>
          <a:off x="381001" y="1143000"/>
          <a:ext cx="4724399" cy="5547360"/>
        </p:xfrm>
        <a:graphic>
          <a:graphicData uri="http://schemas.openxmlformats.org/drawingml/2006/table">
            <a:tbl>
              <a:tblPr bandRow="1">
                <a:tableStyleId>{5C22544A-7EE6-4342-B048-85BDC9FD1C3A}</a:tableStyleId>
              </a:tblPr>
              <a:tblGrid>
                <a:gridCol w="1219199">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370840">
                <a:tc>
                  <a:txBody>
                    <a:bodyPr/>
                    <a:lstStyle/>
                    <a:p>
                      <a:r>
                        <a:rPr lang="en-US" sz="1400" dirty="0" smtClean="0"/>
                        <a:t>Atmospheric</a:t>
                      </a:r>
                      <a:r>
                        <a:rPr lang="en-US" sz="1400" baseline="0" dirty="0" smtClean="0"/>
                        <a:t> Vertical Moisture Profile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Vertical sampling of atmospheric</a:t>
                      </a:r>
                      <a:r>
                        <a:rPr lang="en-US" sz="1400" baseline="0" dirty="0" smtClean="0">
                          <a:solidFill>
                            <a:schemeClr val="tx1"/>
                          </a:solidFill>
                        </a:rPr>
                        <a:t> moisture (water vapor) between 1100 </a:t>
                      </a:r>
                      <a:r>
                        <a:rPr lang="en-US" sz="1400" baseline="0" dirty="0" err="1" smtClean="0">
                          <a:solidFill>
                            <a:schemeClr val="tx1"/>
                          </a:solidFill>
                        </a:rPr>
                        <a:t>hPa</a:t>
                      </a:r>
                      <a:r>
                        <a:rPr lang="en-US" sz="1400" baseline="0" dirty="0" smtClean="0">
                          <a:solidFill>
                            <a:schemeClr val="tx1"/>
                          </a:solidFill>
                        </a:rPr>
                        <a:t> and 0.016 </a:t>
                      </a:r>
                      <a:r>
                        <a:rPr lang="en-US" sz="1400" baseline="0" dirty="0" err="1" smtClean="0">
                          <a:solidFill>
                            <a:schemeClr val="tx1"/>
                          </a:solidFill>
                        </a:rPr>
                        <a:t>hPA</a:t>
                      </a:r>
                      <a:r>
                        <a:rPr lang="en-US" sz="1400" baseline="0" dirty="0" smtClean="0">
                          <a:solidFill>
                            <a:schemeClr val="tx1"/>
                          </a:solidFill>
                        </a:rPr>
                        <a:t> – a total of 100 layers.</a:t>
                      </a:r>
                      <a:endParaRPr lang="en-US" sz="1400" dirty="0" smtClean="0">
                        <a:solidFill>
                          <a:schemeClr val="tx1"/>
                        </a:solidFill>
                      </a:endParaRPr>
                    </a:p>
                  </a:txBody>
                  <a:tcPr/>
                </a:tc>
                <a:extLst>
                  <a:ext uri="{0D108BD9-81ED-4DB2-BD59-A6C34878D82A}">
                    <a16:rowId xmlns:a16="http://schemas.microsoft.com/office/drawing/2014/main" val="10000"/>
                  </a:ext>
                </a:extLst>
              </a:tr>
              <a:tr h="370840">
                <a:tc>
                  <a:txBody>
                    <a:bodyPr/>
                    <a:lstStyle/>
                    <a:p>
                      <a:pPr marL="0" indent="0"/>
                      <a:r>
                        <a:rPr lang="en-US" sz="1400" dirty="0" smtClean="0"/>
                        <a:t>Atmospheric</a:t>
                      </a:r>
                      <a:r>
                        <a:rPr lang="en-US" sz="1400" baseline="0" dirty="0" smtClean="0"/>
                        <a:t> Vertical Temperature Profile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Vertical sampling of atmospheric</a:t>
                      </a:r>
                      <a:r>
                        <a:rPr lang="en-US" sz="1400" baseline="0" dirty="0" smtClean="0">
                          <a:solidFill>
                            <a:schemeClr val="tx1"/>
                          </a:solidFill>
                        </a:rPr>
                        <a:t> temperature between 1100 </a:t>
                      </a:r>
                      <a:r>
                        <a:rPr lang="en-US" sz="1400" baseline="0" dirty="0" err="1" smtClean="0">
                          <a:solidFill>
                            <a:schemeClr val="tx1"/>
                          </a:solidFill>
                        </a:rPr>
                        <a:t>hPa</a:t>
                      </a:r>
                      <a:r>
                        <a:rPr lang="en-US" sz="1400" baseline="0" dirty="0" smtClean="0">
                          <a:solidFill>
                            <a:schemeClr val="tx1"/>
                          </a:solidFill>
                        </a:rPr>
                        <a:t> and 0.016 </a:t>
                      </a:r>
                      <a:r>
                        <a:rPr lang="en-US" sz="1400" baseline="0" dirty="0" err="1" smtClean="0">
                          <a:solidFill>
                            <a:schemeClr val="tx1"/>
                          </a:solidFill>
                        </a:rPr>
                        <a:t>hPA</a:t>
                      </a:r>
                      <a:r>
                        <a:rPr lang="en-US" sz="1400" baseline="0" dirty="0" smtClean="0">
                          <a:solidFill>
                            <a:schemeClr val="tx1"/>
                          </a:solidFill>
                        </a:rPr>
                        <a:t> – a total of 100 points.</a:t>
                      </a:r>
                      <a:endParaRPr lang="en-US" sz="1400" dirty="0" smtClean="0">
                        <a:solidFill>
                          <a:schemeClr val="tx1"/>
                        </a:solidFill>
                      </a:endParaRPr>
                    </a:p>
                  </a:txBody>
                  <a:tcPr/>
                </a:tc>
                <a:extLst>
                  <a:ext uri="{0D108BD9-81ED-4DB2-BD59-A6C34878D82A}">
                    <a16:rowId xmlns:a16="http://schemas.microsoft.com/office/drawing/2014/main" val="10001"/>
                  </a:ext>
                </a:extLst>
              </a:tr>
              <a:tr h="370840">
                <a:tc>
                  <a:txBody>
                    <a:bodyPr/>
                    <a:lstStyle/>
                    <a:p>
                      <a:pPr marL="91440" rtl="0" fontAlgn="t"/>
                      <a:r>
                        <a:rPr lang="en-US" sz="1400" b="0" dirty="0" smtClean="0">
                          <a:solidFill>
                            <a:srgbClr val="000000"/>
                          </a:solidFill>
                          <a:effectLst/>
                          <a:latin typeface="+mn-lt"/>
                        </a:rPr>
                        <a:t>Carbon</a:t>
                      </a:r>
                      <a:r>
                        <a:rPr lang="en-US" sz="1400" b="0" baseline="0" dirty="0" smtClean="0">
                          <a:solidFill>
                            <a:srgbClr val="000000"/>
                          </a:solidFill>
                          <a:effectLst/>
                          <a:latin typeface="+mn-lt"/>
                        </a:rPr>
                        <a:t> Dioxide</a:t>
                      </a:r>
                      <a:endParaRPr lang="en-US" sz="1400" b="0" dirty="0">
                        <a:solidFill>
                          <a:srgbClr val="000000"/>
                        </a:solidFill>
                        <a:effectLst/>
                        <a:latin typeface="+mn-lt"/>
                      </a:endParaRPr>
                    </a:p>
                  </a:txBody>
                  <a:tcPr marL="15901" marR="15901" marT="10600" marB="106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Retrievals of column and total carbon dioxide, calibrated by the users with ground-based measurements, of stated precision needed to afford deduction of long-term variations and trends.</a:t>
                      </a:r>
                    </a:p>
                  </a:txBody>
                  <a:tcPr/>
                </a:tc>
                <a:extLst>
                  <a:ext uri="{0D108BD9-81ED-4DB2-BD59-A6C34878D82A}">
                    <a16:rowId xmlns:a16="http://schemas.microsoft.com/office/drawing/2014/main" val="10002"/>
                  </a:ext>
                </a:extLst>
              </a:tr>
              <a:tr h="370840">
                <a:tc>
                  <a:txBody>
                    <a:bodyPr/>
                    <a:lstStyle/>
                    <a:p>
                      <a:pPr marL="91440" rtl="0" fontAlgn="t"/>
                      <a:r>
                        <a:rPr lang="en-US" sz="1400" b="0" dirty="0">
                          <a:solidFill>
                            <a:srgbClr val="000000"/>
                          </a:solidFill>
                          <a:effectLst/>
                          <a:latin typeface="+mn-lt"/>
                        </a:rPr>
                        <a:t>Carbon Monoxide</a:t>
                      </a:r>
                    </a:p>
                  </a:txBody>
                  <a:tcPr marL="15901" marR="15901" marT="10600" marB="106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Calibri" panose="020F0502020204030204" pitchFamily="34" charset="0"/>
                          <a:cs typeface="Times New Roman" panose="02020603050405020304" pitchFamily="18" charset="0"/>
                        </a:rPr>
                        <a:t>Measure of the carbon monoxide in a specified volume of air.</a:t>
                      </a:r>
                    </a:p>
                  </a:txBody>
                  <a:tcPr/>
                </a:tc>
                <a:extLst>
                  <a:ext uri="{0D108BD9-81ED-4DB2-BD59-A6C34878D82A}">
                    <a16:rowId xmlns:a16="http://schemas.microsoft.com/office/drawing/2014/main" val="10003"/>
                  </a:ext>
                </a:extLst>
              </a:tr>
              <a:tr h="370840">
                <a:tc>
                  <a:txBody>
                    <a:bodyPr/>
                    <a:lstStyle/>
                    <a:p>
                      <a:pPr marL="91440" rtl="0" fontAlgn="t"/>
                      <a:r>
                        <a:rPr lang="en-US" sz="1400" b="0" dirty="0">
                          <a:solidFill>
                            <a:srgbClr val="000000"/>
                          </a:solidFill>
                          <a:effectLst/>
                          <a:latin typeface="+mn-lt"/>
                        </a:rPr>
                        <a:t>Methane</a:t>
                      </a:r>
                    </a:p>
                  </a:txBody>
                  <a:tcPr marL="15901" marR="15901" marT="10600" marB="106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Calibri" panose="020F0502020204030204" pitchFamily="34" charset="0"/>
                          <a:cs typeface="Times New Roman" panose="02020603050405020304" pitchFamily="18" charset="0"/>
                        </a:rPr>
                        <a:t>Measure of the amount of methane in a specified volume of air.</a:t>
                      </a:r>
                    </a:p>
                  </a:txBody>
                  <a:tcPr/>
                </a:tc>
                <a:extLst>
                  <a:ext uri="{0D108BD9-81ED-4DB2-BD59-A6C34878D82A}">
                    <a16:rowId xmlns:a16="http://schemas.microsoft.com/office/drawing/2014/main" val="10004"/>
                  </a:ext>
                </a:extLst>
              </a:tr>
              <a:tr h="370840">
                <a:tc>
                  <a:txBody>
                    <a:bodyPr/>
                    <a:lstStyle/>
                    <a:p>
                      <a:pPr marL="91440" rtl="0" fontAlgn="t"/>
                      <a:r>
                        <a:rPr lang="en-US" sz="1400" b="0" dirty="0">
                          <a:solidFill>
                            <a:srgbClr val="000000"/>
                          </a:solidFill>
                          <a:effectLst/>
                          <a:latin typeface="+mn-lt"/>
                        </a:rPr>
                        <a:t>Infrared Ozone Profile</a:t>
                      </a:r>
                    </a:p>
                  </a:txBody>
                  <a:tcPr marL="15901" marR="15901" marT="10600" marB="106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Calibri" panose="020F0502020204030204" pitchFamily="34" charset="0"/>
                          <a:cs typeface="Times New Roman" panose="02020603050405020304" pitchFamily="18" charset="0"/>
                        </a:rPr>
                        <a:t>Measurement or first guess of the ozone in 100 layers.</a:t>
                      </a:r>
                    </a:p>
                  </a:txBody>
                  <a:tcPr/>
                </a:tc>
                <a:extLst>
                  <a:ext uri="{0D108BD9-81ED-4DB2-BD59-A6C34878D82A}">
                    <a16:rowId xmlns:a16="http://schemas.microsoft.com/office/drawing/2014/main" val="10005"/>
                  </a:ext>
                </a:extLst>
              </a:tr>
              <a:tr h="370840">
                <a:tc>
                  <a:txBody>
                    <a:bodyPr/>
                    <a:lstStyle/>
                    <a:p>
                      <a:pPr marL="91440" rtl="0" fontAlgn="t"/>
                      <a:r>
                        <a:rPr lang="en-US" sz="1400" b="0" dirty="0">
                          <a:solidFill>
                            <a:srgbClr val="000000"/>
                          </a:solidFill>
                          <a:effectLst/>
                          <a:latin typeface="+mn-lt"/>
                        </a:rPr>
                        <a:t>Outgoing </a:t>
                      </a:r>
                      <a:r>
                        <a:rPr lang="en-US" sz="1400" kern="1200" dirty="0">
                          <a:solidFill>
                            <a:schemeClr val="dk1"/>
                          </a:solidFill>
                          <a:latin typeface="+mn-lt"/>
                          <a:ea typeface="+mn-ea"/>
                          <a:cs typeface="+mn-cs"/>
                        </a:rPr>
                        <a:t>Longwave</a:t>
                      </a:r>
                      <a:r>
                        <a:rPr lang="en-US" sz="1400" b="0" dirty="0">
                          <a:solidFill>
                            <a:srgbClr val="000000"/>
                          </a:solidFill>
                          <a:effectLst/>
                          <a:latin typeface="+mn-lt"/>
                        </a:rPr>
                        <a:t> Radiation</a:t>
                      </a:r>
                    </a:p>
                  </a:txBody>
                  <a:tcPr marL="15901" marR="15901" marT="10600" marB="106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mn-lt"/>
                          <a:ea typeface="+mn-ea"/>
                          <a:cs typeface="+mn-cs"/>
                        </a:rPr>
                        <a:t>Instantaneous radiative energy emitted by the Earth-atmosphere system at the Top of the Atmosphere (TOA) to space into a hemisphere.</a:t>
                      </a:r>
                    </a:p>
                  </a:txBody>
                  <a:tcPr/>
                </a:tc>
                <a:extLst>
                  <a:ext uri="{0D108BD9-81ED-4DB2-BD59-A6C34878D82A}">
                    <a16:rowId xmlns:a16="http://schemas.microsoft.com/office/drawing/2014/main" val="10006"/>
                  </a:ext>
                </a:extLst>
              </a:tr>
            </a:tbl>
          </a:graphicData>
        </a:graphic>
      </p:graphicFrame>
      <p:sp>
        <p:nvSpPr>
          <p:cNvPr id="7" name="Rectangle 6"/>
          <p:cNvSpPr/>
          <p:nvPr/>
        </p:nvSpPr>
        <p:spPr>
          <a:xfrm>
            <a:off x="5791200" y="5623560"/>
            <a:ext cx="5418841" cy="307777"/>
          </a:xfrm>
          <a:prstGeom prst="rect">
            <a:avLst/>
          </a:prstGeom>
        </p:spPr>
        <p:txBody>
          <a:bodyPr wrap="square">
            <a:spAutoFit/>
          </a:bodyPr>
          <a:lstStyle/>
          <a:p>
            <a:pPr algn="ctr"/>
            <a:r>
              <a:rPr lang="en-US" sz="1400" dirty="0" smtClean="0">
                <a:solidFill>
                  <a:schemeClr val="bg1"/>
                </a:solidFill>
              </a:rPr>
              <a:t>NUCAPS Sounding, April 23, 2019</a:t>
            </a:r>
            <a:endParaRPr lang="en-US" sz="1400" dirty="0">
              <a:solidFill>
                <a:schemeClr val="bg1"/>
              </a:solidFill>
            </a:endParaRPr>
          </a:p>
        </p:txBody>
      </p:sp>
    </p:spTree>
    <p:extLst>
      <p:ext uri="{BB962C8B-B14F-4D97-AF65-F5344CB8AC3E}">
        <p14:creationId xmlns:p14="http://schemas.microsoft.com/office/powerpoint/2010/main" val="181230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JPSS Data </a:t>
            </a:r>
            <a:r>
              <a:rPr lang="en-US" dirty="0" smtClean="0"/>
              <a:t>Products available via CSPP</a:t>
            </a:r>
            <a:br>
              <a:rPr lang="en-US" dirty="0" smtClean="0"/>
            </a:br>
            <a:r>
              <a:rPr lang="en-US" sz="2400" b="1" dirty="0"/>
              <a:t>ATMS - Microwave Integrated Retrieval Suite (MIRS) </a:t>
            </a:r>
            <a:r>
              <a:rPr lang="en-US" sz="2400" b="1" dirty="0" smtClean="0"/>
              <a:t>Products</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4032547574"/>
              </p:ext>
            </p:extLst>
          </p:nvPr>
        </p:nvGraphicFramePr>
        <p:xfrm>
          <a:off x="381000" y="1143000"/>
          <a:ext cx="7543800" cy="5623560"/>
        </p:xfrm>
        <a:graphic>
          <a:graphicData uri="http://schemas.openxmlformats.org/drawingml/2006/table">
            <a:tbl>
              <a:tblPr bandRow="1">
                <a:tableStyleId>{5C22544A-7EE6-4342-B048-85BDC9FD1C3A}</a:tableStyleId>
              </a:tblPr>
              <a:tblGrid>
                <a:gridCol w="12954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370840">
                <a:tc>
                  <a:txBody>
                    <a:bodyPr/>
                    <a:lstStyle/>
                    <a:p>
                      <a:r>
                        <a:rPr lang="en-US" sz="1100" dirty="0" smtClean="0"/>
                        <a:t>Cloud</a:t>
                      </a:r>
                      <a:r>
                        <a:rPr lang="en-US" sz="1100" baseline="0" dirty="0" smtClean="0"/>
                        <a:t> Liquid Water</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The </a:t>
                      </a:r>
                      <a:r>
                        <a:rPr lang="en-US" sz="1100" kern="1200" dirty="0" smtClean="0">
                          <a:solidFill>
                            <a:schemeClr val="dk1"/>
                          </a:solidFill>
                          <a:effectLst/>
                          <a:latin typeface="+mn-lt"/>
                          <a:ea typeface="+mn-ea"/>
                          <a:cs typeface="+mn-cs"/>
                        </a:rPr>
                        <a:t>equivalent amount of water within a cloud in a specified segment of a vertical column of the atmosphere.</a:t>
                      </a:r>
                    </a:p>
                  </a:txBody>
                  <a:tcPr/>
                </a:tc>
                <a:extLst>
                  <a:ext uri="{0D108BD9-81ED-4DB2-BD59-A6C34878D82A}">
                    <a16:rowId xmlns:a16="http://schemas.microsoft.com/office/drawing/2014/main" val="10000"/>
                  </a:ext>
                </a:extLst>
              </a:tr>
              <a:tr h="370840">
                <a:tc>
                  <a:txBody>
                    <a:bodyPr/>
                    <a:lstStyle/>
                    <a:p>
                      <a:r>
                        <a:rPr lang="en-US" sz="1100" dirty="0" smtClean="0"/>
                        <a:t>Ice</a:t>
                      </a:r>
                      <a:r>
                        <a:rPr lang="en-US" sz="1100" baseline="0" dirty="0" smtClean="0"/>
                        <a:t> Concentration</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The </a:t>
                      </a:r>
                      <a:r>
                        <a:rPr lang="en-US" sz="1100" kern="1200" dirty="0" smtClean="0">
                          <a:solidFill>
                            <a:schemeClr val="dk1"/>
                          </a:solidFill>
                          <a:effectLst/>
                          <a:latin typeface="+mn-lt"/>
                          <a:ea typeface="+mn-ea"/>
                          <a:cs typeface="+mn-cs"/>
                        </a:rPr>
                        <a:t>areal extent of sea ice relative to the total at a given location in the ocean. It is empirically derived using the natural variation in the emissivity of ice and water in the microwave frequencies between 23 and 50 GHz.</a:t>
                      </a:r>
                    </a:p>
                  </a:txBody>
                  <a:tcPr/>
                </a:tc>
                <a:extLst>
                  <a:ext uri="{0D108BD9-81ED-4DB2-BD59-A6C34878D82A}">
                    <a16:rowId xmlns:a16="http://schemas.microsoft.com/office/drawing/2014/main" val="10001"/>
                  </a:ext>
                </a:extLst>
              </a:tr>
              <a:tr h="370840">
                <a:tc>
                  <a:txBody>
                    <a:bodyPr/>
                    <a:lstStyle/>
                    <a:p>
                      <a:r>
                        <a:rPr lang="en-US" sz="1100" dirty="0" smtClean="0"/>
                        <a:t>Imagery</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ea typeface="Calibri" panose="020F0502020204030204" pitchFamily="34" charset="0"/>
                          <a:cs typeface="Times New Roman" panose="02020603050405020304" pitchFamily="18" charset="0"/>
                        </a:rPr>
                        <a:t>ATMS image is a limb-corrected</a:t>
                      </a:r>
                      <a:r>
                        <a:rPr lang="en-US" sz="1100" baseline="0" dirty="0" smtClean="0">
                          <a:solidFill>
                            <a:srgbClr val="000000"/>
                          </a:solidFill>
                          <a:ea typeface="Calibri" panose="020F0502020204030204" pitchFamily="34" charset="0"/>
                          <a:cs typeface="Times New Roman" panose="02020603050405020304" pitchFamily="18" charset="0"/>
                        </a:rPr>
                        <a:t> nadir view of the ATMS Temperature Data Record.</a:t>
                      </a:r>
                      <a:endParaRPr lang="en-US" sz="11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lang="en-US" sz="1100" dirty="0" smtClean="0"/>
                        <a:t>Land</a:t>
                      </a:r>
                      <a:r>
                        <a:rPr lang="en-US" sz="1100" baseline="0" dirty="0" smtClean="0"/>
                        <a:t> Surface Emissivity</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Relative </a:t>
                      </a:r>
                      <a:r>
                        <a:rPr lang="en-US" sz="1100" kern="1200" dirty="0" smtClean="0">
                          <a:solidFill>
                            <a:schemeClr val="dk1"/>
                          </a:solidFill>
                          <a:effectLst/>
                          <a:latin typeface="+mn-lt"/>
                          <a:ea typeface="+mn-ea"/>
                          <a:cs typeface="+mn-cs"/>
                        </a:rPr>
                        <a:t>ability of the land surface to emit energy by radiation.</a:t>
                      </a:r>
                    </a:p>
                  </a:txBody>
                  <a:tcPr/>
                </a:tc>
                <a:extLst>
                  <a:ext uri="{0D108BD9-81ED-4DB2-BD59-A6C34878D82A}">
                    <a16:rowId xmlns:a16="http://schemas.microsoft.com/office/drawing/2014/main" val="10003"/>
                  </a:ext>
                </a:extLst>
              </a:tr>
              <a:tr h="370840">
                <a:tc>
                  <a:txBody>
                    <a:bodyPr/>
                    <a:lstStyle/>
                    <a:p>
                      <a:r>
                        <a:rPr lang="en-US" sz="1100" dirty="0" smtClean="0"/>
                        <a:t>Land Surface Temperature</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The </a:t>
                      </a:r>
                      <a:r>
                        <a:rPr lang="en-US" sz="1100" kern="1200" dirty="0" smtClean="0">
                          <a:solidFill>
                            <a:schemeClr val="dk1"/>
                          </a:solidFill>
                          <a:effectLst/>
                          <a:latin typeface="+mn-lt"/>
                          <a:ea typeface="+mn-ea"/>
                          <a:cs typeface="+mn-cs"/>
                        </a:rPr>
                        <a:t>sensor-facing skin temperature of the land surface.  It includes the aggregate temperature of objects comprising the land surface, including any open water, in the cell. </a:t>
                      </a:r>
                      <a:endParaRPr lang="en-US" sz="11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4"/>
                  </a:ext>
                </a:extLst>
              </a:tr>
              <a:tr h="370840">
                <a:tc>
                  <a:txBody>
                    <a:bodyPr/>
                    <a:lstStyle/>
                    <a:p>
                      <a:r>
                        <a:rPr lang="en-US" sz="1100" dirty="0" smtClean="0"/>
                        <a:t>Moisture Profile</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A </a:t>
                      </a:r>
                      <a:r>
                        <a:rPr lang="en-US" sz="1100" kern="1200" dirty="0" smtClean="0">
                          <a:solidFill>
                            <a:schemeClr val="dk1"/>
                          </a:solidFill>
                          <a:effectLst/>
                          <a:latin typeface="+mn-lt"/>
                          <a:ea typeface="+mn-ea"/>
                          <a:cs typeface="+mn-cs"/>
                        </a:rPr>
                        <a:t>calculation of the mixing ratio at specified points along a local vertical. The mixing ratio of a sample of air is the ratio of the mass of water vapor in the sample to the mass of dry air in the sample.</a:t>
                      </a:r>
                    </a:p>
                  </a:txBody>
                  <a:tcPr/>
                </a:tc>
                <a:extLst>
                  <a:ext uri="{0D108BD9-81ED-4DB2-BD59-A6C34878D82A}">
                    <a16:rowId xmlns:a16="http://schemas.microsoft.com/office/drawing/2014/main" val="10005"/>
                  </a:ext>
                </a:extLst>
              </a:tr>
              <a:tr h="370840">
                <a:tc>
                  <a:txBody>
                    <a:bodyPr/>
                    <a:lstStyle/>
                    <a:p>
                      <a:r>
                        <a:rPr lang="en-US" sz="1100" dirty="0" smtClean="0"/>
                        <a:t>Rainfall Rate</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The </a:t>
                      </a:r>
                      <a:r>
                        <a:rPr lang="en-US" sz="1100" kern="1200" dirty="0" smtClean="0">
                          <a:solidFill>
                            <a:schemeClr val="dk1"/>
                          </a:solidFill>
                          <a:effectLst/>
                          <a:latin typeface="+mn-lt"/>
                          <a:ea typeface="+mn-ea"/>
                          <a:cs typeface="+mn-cs"/>
                        </a:rPr>
                        <a:t>amount of rainfall during a period of time.  The required Rainfall Rate products provide the instantaneous rainfall rate during the time of observation in mm/hour. </a:t>
                      </a:r>
                      <a:endParaRPr lang="en-US" sz="11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6"/>
                  </a:ext>
                </a:extLst>
              </a:tr>
              <a:tr h="370840">
                <a:tc>
                  <a:txBody>
                    <a:bodyPr/>
                    <a:lstStyle/>
                    <a:p>
                      <a:r>
                        <a:rPr lang="en-US" sz="1100" dirty="0" smtClean="0"/>
                        <a:t>Snow Cover</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7"/>
                  </a:ext>
                </a:extLst>
              </a:tr>
              <a:tr h="370840">
                <a:tc>
                  <a:txBody>
                    <a:bodyPr/>
                    <a:lstStyle/>
                    <a:p>
                      <a:r>
                        <a:rPr lang="en-US" sz="1100" dirty="0" smtClean="0"/>
                        <a:t>Snowfall Rate</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ea typeface="Calibri" panose="020F0502020204030204" pitchFamily="34" charset="0"/>
                          <a:cs typeface="Times New Roman" panose="02020603050405020304" pitchFamily="18" charset="0"/>
                        </a:rPr>
                        <a:t>Water equivalent snowfall rate estimate.</a:t>
                      </a:r>
                    </a:p>
                  </a:txBody>
                  <a:tcPr/>
                </a:tc>
                <a:extLst>
                  <a:ext uri="{0D108BD9-81ED-4DB2-BD59-A6C34878D82A}">
                    <a16:rowId xmlns:a16="http://schemas.microsoft.com/office/drawing/2014/main" val="10008"/>
                  </a:ext>
                </a:extLst>
              </a:tr>
              <a:tr h="370840">
                <a:tc>
                  <a:txBody>
                    <a:bodyPr/>
                    <a:lstStyle/>
                    <a:p>
                      <a:r>
                        <a:rPr lang="en-US" sz="1100" dirty="0" smtClean="0"/>
                        <a:t>Snow Water Equivalent</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The </a:t>
                      </a:r>
                      <a:r>
                        <a:rPr lang="en-US" sz="1100" kern="1200" dirty="0" smtClean="0">
                          <a:solidFill>
                            <a:schemeClr val="dk1"/>
                          </a:solidFill>
                          <a:effectLst/>
                          <a:latin typeface="+mn-lt"/>
                          <a:ea typeface="+mn-ea"/>
                          <a:cs typeface="+mn-cs"/>
                        </a:rPr>
                        <a:t>product of snow depth and snow relative density (with respect to the density of liquid water), a measure of the amount of water stored in a snowpack per unit area; it is expressed in units of length (e.g., cm or inches), being a quantity of type surface density, normalized by water density. It is the depth of water in the snowpack, if the snowpack were melted. </a:t>
                      </a:r>
                      <a:endParaRPr lang="en-US" sz="11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9"/>
                  </a:ext>
                </a:extLst>
              </a:tr>
              <a:tr h="370840">
                <a:tc>
                  <a:txBody>
                    <a:bodyPr/>
                    <a:lstStyle/>
                    <a:p>
                      <a:r>
                        <a:rPr lang="en-US" sz="1100" dirty="0" smtClean="0"/>
                        <a:t>Temperature</a:t>
                      </a:r>
                      <a:r>
                        <a:rPr lang="en-US" sz="1100" baseline="0" dirty="0" smtClean="0"/>
                        <a:t> Profile</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A </a:t>
                      </a:r>
                      <a:r>
                        <a:rPr lang="en-US" sz="1100" kern="1200" dirty="0" smtClean="0">
                          <a:solidFill>
                            <a:schemeClr val="dk1"/>
                          </a:solidFill>
                          <a:effectLst/>
                          <a:latin typeface="+mn-lt"/>
                          <a:ea typeface="+mn-ea"/>
                          <a:cs typeface="+mn-cs"/>
                        </a:rPr>
                        <a:t>calculation of temperatures at stated intervals throughout the atmosphere. </a:t>
                      </a:r>
                      <a:endParaRPr lang="en-US" sz="11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10"/>
                  </a:ext>
                </a:extLst>
              </a:tr>
              <a:tr h="370840">
                <a:tc>
                  <a:txBody>
                    <a:bodyPr/>
                    <a:lstStyle/>
                    <a:p>
                      <a:r>
                        <a:rPr lang="en-US" sz="1100" dirty="0" smtClean="0"/>
                        <a:t>Total Precipitable Water</a:t>
                      </a:r>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The </a:t>
                      </a:r>
                      <a:r>
                        <a:rPr lang="en-US" sz="1100" kern="1200" dirty="0" smtClean="0">
                          <a:solidFill>
                            <a:schemeClr val="dk1"/>
                          </a:solidFill>
                          <a:effectLst/>
                          <a:latin typeface="+mn-lt"/>
                          <a:ea typeface="+mn-ea"/>
                          <a:cs typeface="+mn-cs"/>
                        </a:rPr>
                        <a:t>total column amount of water vapor available in a vertical atmospheric profile. </a:t>
                      </a:r>
                      <a:endParaRPr lang="en-US" sz="11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11"/>
                  </a:ext>
                </a:extLst>
              </a:tr>
            </a:tbl>
          </a:graphicData>
        </a:graphic>
      </p:graphicFrame>
      <p:pic>
        <p:nvPicPr>
          <p:cNvPr id="6146" name="Picture 2" descr="S-NPP ATMS MiRS - Total Precipitable Water - Asc - 06/20/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353" y="1066800"/>
            <a:ext cx="3669847" cy="28346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NPP ATMS MiRS - Water Vapor - Descending - 950 mb - 06-20-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7353" y="3931920"/>
            <a:ext cx="3669847" cy="283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388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JPSS Data </a:t>
            </a:r>
            <a:r>
              <a:rPr lang="en-US" dirty="0" smtClean="0"/>
              <a:t>Products </a:t>
            </a:r>
            <a:r>
              <a:rPr lang="en-US" dirty="0" smtClean="0"/>
              <a:t>*soon to be* available </a:t>
            </a:r>
            <a:r>
              <a:rPr lang="en-US" dirty="0" smtClean="0"/>
              <a:t>via CSPP</a:t>
            </a:r>
            <a:br>
              <a:rPr lang="en-US" dirty="0" smtClean="0"/>
            </a:br>
            <a:r>
              <a:rPr lang="en-US" sz="2400" dirty="0" smtClean="0"/>
              <a:t>GCOM-W1 AMSR-2 Products</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1361406309"/>
              </p:ext>
            </p:extLst>
          </p:nvPr>
        </p:nvGraphicFramePr>
        <p:xfrm>
          <a:off x="381000" y="1143000"/>
          <a:ext cx="6324600" cy="5313680"/>
        </p:xfrm>
        <a:graphic>
          <a:graphicData uri="http://schemas.openxmlformats.org/drawingml/2006/table">
            <a:tbl>
              <a:tblPr bandRow="1">
                <a:tableStyleId>{5C22544A-7EE6-4342-B048-85BDC9FD1C3A}</a:tableStyleId>
              </a:tblPr>
              <a:tblGrid>
                <a:gridCol w="1324627">
                  <a:extLst>
                    <a:ext uri="{9D8B030D-6E8A-4147-A177-3AD203B41FA5}">
                      <a16:colId xmlns:a16="http://schemas.microsoft.com/office/drawing/2014/main" val="20000"/>
                    </a:ext>
                  </a:extLst>
                </a:gridCol>
                <a:gridCol w="4999973">
                  <a:extLst>
                    <a:ext uri="{9D8B030D-6E8A-4147-A177-3AD203B41FA5}">
                      <a16:colId xmlns:a16="http://schemas.microsoft.com/office/drawing/2014/main" val="20001"/>
                    </a:ext>
                  </a:extLst>
                </a:gridCol>
              </a:tblGrid>
              <a:tr h="370840">
                <a:tc>
                  <a:txBody>
                    <a:bodyPr/>
                    <a:lstStyle/>
                    <a:p>
                      <a:r>
                        <a:rPr lang="en-US" sz="1200" dirty="0" smtClean="0"/>
                        <a:t>Cloud Liquid</a:t>
                      </a:r>
                      <a:r>
                        <a:rPr lang="en-US" sz="1200" baseline="0" dirty="0" smtClean="0"/>
                        <a:t> Water</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Equivalent</a:t>
                      </a:r>
                      <a:r>
                        <a:rPr lang="en-US" sz="1200" baseline="0" dirty="0" smtClean="0">
                          <a:solidFill>
                            <a:schemeClr val="tx1"/>
                          </a:solidFill>
                        </a:rPr>
                        <a:t> amount of water within a cloud in a specified segment of a vertical column of the atmosphere.</a:t>
                      </a:r>
                      <a:endParaRPr lang="en-US" sz="1200" dirty="0" smtClean="0">
                        <a:solidFill>
                          <a:schemeClr val="tx1"/>
                        </a:solidFill>
                      </a:endParaRPr>
                    </a:p>
                  </a:txBody>
                  <a:tcPr/>
                </a:tc>
                <a:extLst>
                  <a:ext uri="{0D108BD9-81ED-4DB2-BD59-A6C34878D82A}">
                    <a16:rowId xmlns:a16="http://schemas.microsoft.com/office/drawing/2014/main" val="10000"/>
                  </a:ext>
                </a:extLst>
              </a:tr>
              <a:tr h="370840">
                <a:tc>
                  <a:txBody>
                    <a:bodyPr/>
                    <a:lstStyle/>
                    <a:p>
                      <a:r>
                        <a:rPr lang="en-US" sz="1200" dirty="0" smtClean="0"/>
                        <a:t>Imagery</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ea typeface="Calibri" panose="020F0502020204030204" pitchFamily="34" charset="0"/>
                          <a:cs typeface="Times New Roman" panose="02020603050405020304" pitchFamily="18" charset="0"/>
                        </a:rPr>
                        <a:t>Brightness</a:t>
                      </a:r>
                      <a:r>
                        <a:rPr lang="en-US" sz="1200" baseline="0" dirty="0" smtClean="0">
                          <a:solidFill>
                            <a:srgbClr val="000000"/>
                          </a:solidFill>
                          <a:ea typeface="Calibri" panose="020F0502020204030204" pitchFamily="34" charset="0"/>
                          <a:cs typeface="Times New Roman" panose="02020603050405020304" pitchFamily="18" charset="0"/>
                        </a:rPr>
                        <a:t> temperature data from each microwave channel display at the native resolution.</a:t>
                      </a:r>
                      <a:endParaRPr lang="en-US" sz="12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r>
                        <a:rPr lang="en-US" sz="1200" dirty="0" smtClean="0"/>
                        <a:t>Rainfall type/rate</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ea typeface="Calibri" panose="020F0502020204030204" pitchFamily="34" charset="0"/>
                          <a:cs typeface="Times New Roman" panose="02020603050405020304" pitchFamily="18" charset="0"/>
                        </a:rPr>
                        <a:t>Amount of rainfall during a period of time.</a:t>
                      </a:r>
                    </a:p>
                  </a:txBody>
                  <a:tcPr/>
                </a:tc>
                <a:extLst>
                  <a:ext uri="{0D108BD9-81ED-4DB2-BD59-A6C34878D82A}">
                    <a16:rowId xmlns:a16="http://schemas.microsoft.com/office/drawing/2014/main" val="10002"/>
                  </a:ext>
                </a:extLst>
              </a:tr>
              <a:tr h="370840">
                <a:tc>
                  <a:txBody>
                    <a:bodyPr/>
                    <a:lstStyle/>
                    <a:p>
                      <a:r>
                        <a:rPr lang="en-US" sz="1200" dirty="0" smtClean="0"/>
                        <a:t>Sea Ice Characterization</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ea typeface="Calibri" panose="020F0502020204030204" pitchFamily="34" charset="0"/>
                          <a:cs typeface="Times New Roman" panose="02020603050405020304" pitchFamily="18" charset="0"/>
                        </a:rPr>
                        <a:t>Sea Ice properties derived</a:t>
                      </a:r>
                      <a:r>
                        <a:rPr lang="en-US" sz="1200" baseline="0" dirty="0" smtClean="0">
                          <a:solidFill>
                            <a:srgbClr val="000000"/>
                          </a:solidFill>
                          <a:ea typeface="Calibri" panose="020F0502020204030204" pitchFamily="34" charset="0"/>
                          <a:cs typeface="Times New Roman" panose="02020603050405020304" pitchFamily="18" charset="0"/>
                        </a:rPr>
                        <a:t> from all-weather imagery.</a:t>
                      </a:r>
                      <a:endParaRPr lang="en-US" sz="12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lang="en-US" sz="1200" dirty="0" smtClean="0"/>
                        <a:t>Sea surface Temperature</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Skin</a:t>
                      </a:r>
                      <a:r>
                        <a:rPr lang="en-US" sz="1200" baseline="0" dirty="0" smtClean="0">
                          <a:solidFill>
                            <a:schemeClr val="tx1"/>
                          </a:solidFill>
                        </a:rPr>
                        <a:t> temperature of the ocean at depths on the order of 10 microns is retrieved in each cloud-free pixel over water.</a:t>
                      </a:r>
                      <a:endParaRPr lang="en-US" sz="1200" dirty="0" smtClean="0">
                        <a:solidFill>
                          <a:schemeClr val="tx1"/>
                        </a:solidFill>
                      </a:endParaRPr>
                    </a:p>
                  </a:txBody>
                  <a:tcPr/>
                </a:tc>
                <a:extLst>
                  <a:ext uri="{0D108BD9-81ED-4DB2-BD59-A6C34878D82A}">
                    <a16:rowId xmlns:a16="http://schemas.microsoft.com/office/drawing/2014/main" val="10004"/>
                  </a:ext>
                </a:extLst>
              </a:tr>
              <a:tr h="370840">
                <a:tc>
                  <a:txBody>
                    <a:bodyPr/>
                    <a:lstStyle/>
                    <a:p>
                      <a:r>
                        <a:rPr lang="en-US" sz="1200" dirty="0" smtClean="0"/>
                        <a:t>Sea Surface Wind</a:t>
                      </a:r>
                      <a:r>
                        <a:rPr lang="en-US" sz="1200" baseline="0" dirty="0" smtClean="0"/>
                        <a:t> Speed</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ea typeface="Calibri" panose="020F0502020204030204" pitchFamily="34" charset="0"/>
                          <a:cs typeface="Times New Roman" panose="02020603050405020304" pitchFamily="18" charset="0"/>
                        </a:rPr>
                        <a:t>Measure of atmospheric wind</a:t>
                      </a:r>
                      <a:r>
                        <a:rPr lang="en-US" sz="1200" baseline="0" dirty="0" smtClean="0">
                          <a:solidFill>
                            <a:srgbClr val="000000"/>
                          </a:solidFill>
                          <a:ea typeface="Calibri" panose="020F0502020204030204" pitchFamily="34" charset="0"/>
                          <a:cs typeface="Times New Roman" panose="02020603050405020304" pitchFamily="18" charset="0"/>
                        </a:rPr>
                        <a:t> speed/direction at the sea/atmosphere interface in clear sky and cloudy conditions.</a:t>
                      </a:r>
                      <a:endParaRPr lang="en-US" sz="12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5"/>
                  </a:ext>
                </a:extLst>
              </a:tr>
              <a:tr h="370840">
                <a:tc>
                  <a:txBody>
                    <a:bodyPr/>
                    <a:lstStyle/>
                    <a:p>
                      <a:r>
                        <a:rPr lang="en-US" sz="1200" dirty="0" smtClean="0"/>
                        <a:t>Snow Cover</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ea typeface="Calibri" panose="020F0502020204030204" pitchFamily="34" charset="0"/>
                          <a:cs typeface="Times New Roman" panose="02020603050405020304" pitchFamily="18" charset="0"/>
                        </a:rPr>
                        <a:t>Horizontal extent</a:t>
                      </a:r>
                      <a:r>
                        <a:rPr lang="en-US" sz="1200" baseline="0" dirty="0" smtClean="0">
                          <a:solidFill>
                            <a:srgbClr val="000000"/>
                          </a:solidFill>
                          <a:ea typeface="Calibri" panose="020F0502020204030204" pitchFamily="34" charset="0"/>
                          <a:cs typeface="Times New Roman" panose="02020603050405020304" pitchFamily="18" charset="0"/>
                        </a:rPr>
                        <a:t> of snow cover.</a:t>
                      </a:r>
                      <a:endParaRPr lang="en-US" sz="12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6"/>
                  </a:ext>
                </a:extLst>
              </a:tr>
              <a:tr h="370840">
                <a:tc>
                  <a:txBody>
                    <a:bodyPr/>
                    <a:lstStyle/>
                    <a:p>
                      <a:r>
                        <a:rPr lang="en-US" sz="1200" dirty="0" smtClean="0"/>
                        <a:t>Snow Water</a:t>
                      </a:r>
                      <a:r>
                        <a:rPr lang="en-US" sz="1200" baseline="0" dirty="0" smtClean="0"/>
                        <a:t> Equivalent</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n-ea"/>
                          <a:cs typeface="+mn-cs"/>
                        </a:rPr>
                        <a:t>Snow-Water Equivalent (SWE) is the product of snow depth and snow relative density (with respect to the density of liquid water), a measure of the amount of water stored in a snowpack per unit area; it is expressed in units of length (e.g., cm or inches), being a quantity of type surface density, normalized by water density. It is the depth of water in the snowpack, if the snowpack were melted. </a:t>
                      </a:r>
                      <a:endParaRPr lang="en-US" sz="12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7"/>
                  </a:ext>
                </a:extLst>
              </a:tr>
              <a:tr h="370840">
                <a:tc>
                  <a:txBody>
                    <a:bodyPr/>
                    <a:lstStyle/>
                    <a:p>
                      <a:r>
                        <a:rPr lang="en-US" sz="1200" dirty="0" smtClean="0"/>
                        <a:t>Soil Moisture</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ea typeface="Calibri" panose="020F0502020204030204" pitchFamily="34" charset="0"/>
                          <a:cs typeface="Times New Roman" panose="02020603050405020304" pitchFamily="18" charset="0"/>
                        </a:rPr>
                        <a:t>Moisture within the surface soil</a:t>
                      </a:r>
                      <a:r>
                        <a:rPr lang="en-US" sz="1200" baseline="0" dirty="0" smtClean="0">
                          <a:solidFill>
                            <a:srgbClr val="000000"/>
                          </a:solidFill>
                          <a:ea typeface="Calibri" panose="020F0502020204030204" pitchFamily="34" charset="0"/>
                          <a:cs typeface="Times New Roman" panose="02020603050405020304" pitchFamily="18" charset="0"/>
                        </a:rPr>
                        <a:t> layer to the depth where microwave emission or reflection signals can be sensed by satellite sensors.</a:t>
                      </a:r>
                      <a:endParaRPr lang="en-US" sz="12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8"/>
                  </a:ext>
                </a:extLst>
              </a:tr>
              <a:tr h="370840">
                <a:tc>
                  <a:txBody>
                    <a:bodyPr/>
                    <a:lstStyle/>
                    <a:p>
                      <a:r>
                        <a:rPr lang="en-US" sz="1200" dirty="0" smtClean="0"/>
                        <a:t>Total Precipitable Water</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ea typeface="Calibri" panose="020F0502020204030204" pitchFamily="34" charset="0"/>
                          <a:cs typeface="Times New Roman" panose="02020603050405020304" pitchFamily="18" charset="0"/>
                        </a:rPr>
                        <a:t>Total equivalent water of unit cross-sectional area</a:t>
                      </a:r>
                      <a:r>
                        <a:rPr lang="en-US" sz="1200" baseline="0" dirty="0" smtClean="0">
                          <a:solidFill>
                            <a:srgbClr val="000000"/>
                          </a:solidFill>
                          <a:ea typeface="Calibri" panose="020F0502020204030204" pitchFamily="34" charset="0"/>
                          <a:cs typeface="Times New Roman" panose="02020603050405020304" pitchFamily="18" charset="0"/>
                        </a:rPr>
                        <a:t> between any two specified levels, including the total atmospheric column.</a:t>
                      </a:r>
                      <a:endParaRPr lang="en-US" sz="1200" dirty="0" smtClean="0">
                        <a:solidFill>
                          <a:srgbClr val="000000"/>
                        </a:solidFill>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9"/>
                  </a:ext>
                </a:extLst>
              </a:tr>
            </a:tbl>
          </a:graphicData>
        </a:graphic>
      </p:graphicFrame>
      <p:pic>
        <p:nvPicPr>
          <p:cNvPr id="8194" name="Picture 2" descr="GCOM AMSR2 Products - Sea Surface Temperature - NDE - Ascending - 06-20-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353" y="1027176"/>
            <a:ext cx="3669847" cy="283464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GCOM AMSR2 Products - Soil Moisture - Ascending - 06-20-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353" y="3891280"/>
            <a:ext cx="3669847" cy="283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014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6" name="TextBox 5"/>
          <p:cNvSpPr txBox="1"/>
          <p:nvPr/>
        </p:nvSpPr>
        <p:spPr>
          <a:xfrm>
            <a:off x="609600" y="1197887"/>
            <a:ext cx="11201400" cy="4483535"/>
          </a:xfrm>
          <a:prstGeom prst="rect">
            <a:avLst/>
          </a:prstGeom>
          <a:noFill/>
        </p:spPr>
        <p:txBody>
          <a:bodyPr wrap="square" rtlCol="0">
            <a:spAutoFit/>
          </a:bodyPr>
          <a:lstStyle/>
          <a:p>
            <a:pPr marL="342900" indent="-342900">
              <a:lnSpc>
                <a:spcPct val="120000"/>
              </a:lnSpc>
              <a:buFont typeface="Arial"/>
              <a:buChar char="•"/>
            </a:pPr>
            <a:r>
              <a:rPr lang="en-US" sz="2400" dirty="0" smtClean="0">
                <a:solidFill>
                  <a:srgbClr val="FFFFFF"/>
                </a:solidFill>
              </a:rPr>
              <a:t>JPSS provides global coverage of atmospheric, land, and oceanic data from visible, infrared, and microwave instrumentation on S-NPP and NOAA-20.</a:t>
            </a:r>
            <a:endParaRPr lang="en-US" sz="2400" dirty="0" smtClean="0">
              <a:solidFill>
                <a:srgbClr val="FFFFFF"/>
              </a:solidFill>
            </a:endParaRPr>
          </a:p>
          <a:p>
            <a:pPr marL="342900" indent="-342900">
              <a:lnSpc>
                <a:spcPct val="120000"/>
              </a:lnSpc>
              <a:buFont typeface="Arial"/>
              <a:buChar char="•"/>
            </a:pPr>
            <a:endParaRPr lang="en-US" sz="2400" dirty="0">
              <a:solidFill>
                <a:srgbClr val="FFFFFF"/>
              </a:solidFill>
            </a:endParaRPr>
          </a:p>
          <a:p>
            <a:pPr marL="342900" indent="-342900">
              <a:lnSpc>
                <a:spcPct val="120000"/>
              </a:lnSpc>
              <a:buFont typeface="Arial"/>
              <a:buChar char="•"/>
            </a:pPr>
            <a:r>
              <a:rPr lang="en-US" sz="2400" dirty="0" smtClean="0">
                <a:solidFill>
                  <a:srgbClr val="FFFFFF"/>
                </a:solidFill>
              </a:rPr>
              <a:t>These </a:t>
            </a:r>
            <a:r>
              <a:rPr lang="en-US" sz="2400" dirty="0" smtClean="0">
                <a:solidFill>
                  <a:srgbClr val="FFFFFF"/>
                </a:solidFill>
              </a:rPr>
              <a:t>level-2 geophysical data are processed through the NOAA ground system as well as CSPP.</a:t>
            </a:r>
          </a:p>
          <a:p>
            <a:pPr marL="342900" indent="-342900">
              <a:lnSpc>
                <a:spcPct val="120000"/>
              </a:lnSpc>
              <a:buFont typeface="Arial"/>
              <a:buChar char="•"/>
            </a:pPr>
            <a:endParaRPr lang="en-US" sz="2400" dirty="0">
              <a:solidFill>
                <a:srgbClr val="FFFFFF"/>
              </a:solidFill>
            </a:endParaRPr>
          </a:p>
          <a:p>
            <a:pPr marL="342900" indent="-342900">
              <a:lnSpc>
                <a:spcPct val="120000"/>
              </a:lnSpc>
              <a:buFont typeface="Arial"/>
              <a:buChar char="•"/>
            </a:pPr>
            <a:r>
              <a:rPr lang="en-US" sz="2400" dirty="0" smtClean="0">
                <a:solidFill>
                  <a:srgbClr val="FFFFFF"/>
                </a:solidFill>
              </a:rPr>
              <a:t>JPSS is working with University of Wisconsin, CIMSS to ensure the data produced using CSPP are the same quality as those produced through the NOAA ground system. </a:t>
            </a:r>
            <a:endParaRPr lang="en-US" sz="2400" dirty="0" smtClean="0">
              <a:solidFill>
                <a:srgbClr val="FFFFFF"/>
              </a:solidFill>
            </a:endParaRPr>
          </a:p>
          <a:p>
            <a:pPr marL="342900" indent="-342900">
              <a:lnSpc>
                <a:spcPct val="120000"/>
              </a:lnSpc>
              <a:buFont typeface="Arial"/>
              <a:buChar char="•"/>
            </a:pPr>
            <a:endParaRPr lang="en-US" sz="2400" dirty="0">
              <a:solidFill>
                <a:srgbClr val="FFFFFF"/>
              </a:solidFill>
            </a:endParaRPr>
          </a:p>
        </p:txBody>
      </p:sp>
    </p:spTree>
    <p:extLst>
      <p:ext uri="{BB962C8B-B14F-4D97-AF65-F5344CB8AC3E}">
        <p14:creationId xmlns:p14="http://schemas.microsoft.com/office/powerpoint/2010/main" val="3419256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4000"/>
                    </a14:imgEffect>
                  </a14:imgLayer>
                </a14:imgProps>
              </a:ext>
              <a:ext uri="{28A0092B-C50C-407E-A947-70E740481C1C}">
                <a14:useLocalDpi xmlns:a14="http://schemas.microsoft.com/office/drawing/2010/main"/>
              </a:ext>
            </a:extLst>
          </a:blip>
          <a:srcRect l="5826" t="269" r="10618" b="-269"/>
          <a:stretch/>
        </p:blipFill>
        <p:spPr>
          <a:xfrm>
            <a:off x="0" y="0"/>
            <a:ext cx="12191999" cy="7065624"/>
          </a:xfrm>
          <a:prstGeom prst="rect">
            <a:avLst/>
          </a:prstGeom>
        </p:spPr>
      </p:pic>
      <p:grpSp>
        <p:nvGrpSpPr>
          <p:cNvPr id="35" name="Group 34"/>
          <p:cNvGrpSpPr/>
          <p:nvPr userDrawn="1"/>
        </p:nvGrpSpPr>
        <p:grpSpPr>
          <a:xfrm>
            <a:off x="283483" y="3391911"/>
            <a:ext cx="11582399" cy="417218"/>
            <a:chOff x="212612" y="4015821"/>
            <a:chExt cx="8686799" cy="521345"/>
          </a:xfrm>
        </p:grpSpPr>
        <p:grpSp>
          <p:nvGrpSpPr>
            <p:cNvPr id="44" name="Group 43"/>
            <p:cNvGrpSpPr/>
            <p:nvPr userDrawn="1"/>
          </p:nvGrpSpPr>
          <p:grpSpPr>
            <a:xfrm>
              <a:off x="212612" y="4015821"/>
              <a:ext cx="336775" cy="521345"/>
              <a:chOff x="212612" y="3886200"/>
              <a:chExt cx="336775" cy="336775"/>
            </a:xfrm>
          </p:grpSpPr>
          <p:cxnSp>
            <p:nvCxnSpPr>
              <p:cNvPr id="48" name="Straight Connector 47"/>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userDrawn="1"/>
          </p:nvGrpSpPr>
          <p:grpSpPr>
            <a:xfrm flipH="1">
              <a:off x="8562636" y="4015821"/>
              <a:ext cx="336775" cy="521345"/>
              <a:chOff x="212612" y="3886200"/>
              <a:chExt cx="336775" cy="336775"/>
            </a:xfrm>
          </p:grpSpPr>
          <p:cxnSp>
            <p:nvCxnSpPr>
              <p:cNvPr id="46" name="Straight Connector 45"/>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userDrawn="1"/>
        </p:nvGrpSpPr>
        <p:grpSpPr>
          <a:xfrm>
            <a:off x="283483" y="2252502"/>
            <a:ext cx="11603717" cy="400594"/>
            <a:chOff x="212612" y="1942012"/>
            <a:chExt cx="8702788" cy="521345"/>
          </a:xfrm>
        </p:grpSpPr>
        <p:grpSp>
          <p:nvGrpSpPr>
            <p:cNvPr id="38" name="Group 37"/>
            <p:cNvGrpSpPr/>
            <p:nvPr userDrawn="1"/>
          </p:nvGrpSpPr>
          <p:grpSpPr>
            <a:xfrm flipV="1">
              <a:off x="212612" y="1942012"/>
              <a:ext cx="336775" cy="521345"/>
              <a:chOff x="212612" y="3886200"/>
              <a:chExt cx="336775" cy="336775"/>
            </a:xfrm>
          </p:grpSpPr>
          <p:cxnSp>
            <p:nvCxnSpPr>
              <p:cNvPr id="42" name="Straight Connector 41"/>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userDrawn="1"/>
          </p:nvGrpSpPr>
          <p:grpSpPr>
            <a:xfrm flipH="1" flipV="1">
              <a:off x="8578625" y="1942012"/>
              <a:ext cx="336775" cy="521345"/>
              <a:chOff x="212612" y="3886200"/>
              <a:chExt cx="336775" cy="336775"/>
            </a:xfrm>
          </p:grpSpPr>
          <p:cxnSp>
            <p:nvCxnSpPr>
              <p:cNvPr id="40" name="Straight Connector 39"/>
              <p:cNvCxnSpPr/>
              <p:nvPr/>
            </p:nvCxnSpPr>
            <p:spPr>
              <a:xfrm>
                <a:off x="212612" y="3886200"/>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81000" y="4054587"/>
                <a:ext cx="0" cy="336775"/>
              </a:xfrm>
              <a:prstGeom prst="line">
                <a:avLst/>
              </a:prstGeom>
              <a:ln w="6350">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grpSp>
      </p:grpSp>
      <p:sp>
        <p:nvSpPr>
          <p:cNvPr id="18" name="TextBox 17"/>
          <p:cNvSpPr txBox="1"/>
          <p:nvPr/>
        </p:nvSpPr>
        <p:spPr>
          <a:xfrm>
            <a:off x="2667001" y="2556301"/>
            <a:ext cx="6857999"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800" dirty="0">
                <a:solidFill>
                  <a:schemeClr val="bg1"/>
                </a:solidFill>
                <a:latin typeface="+mj-lt"/>
              </a:rPr>
              <a:t>THANK YOU!</a:t>
            </a:r>
          </a:p>
        </p:txBody>
      </p:sp>
      <p:sp>
        <p:nvSpPr>
          <p:cNvPr id="20" name="TextBox 19"/>
          <p:cNvSpPr txBox="1"/>
          <p:nvPr/>
        </p:nvSpPr>
        <p:spPr>
          <a:xfrm>
            <a:off x="1" y="3976670"/>
            <a:ext cx="12191998" cy="400110"/>
          </a:xfrm>
          <a:prstGeom prst="rect">
            <a:avLst/>
          </a:prstGeom>
          <a:noFill/>
        </p:spPr>
        <p:txBody>
          <a:bodyPr wrap="square" rtlCol="0">
            <a:spAutoFit/>
          </a:bodyPr>
          <a:lstStyle/>
          <a:p>
            <a:pPr algn="ctr"/>
            <a:r>
              <a:rPr lang="en-US" sz="2000" dirty="0">
                <a:solidFill>
                  <a:schemeClr val="bg1"/>
                </a:solidFill>
              </a:rPr>
              <a:t>For more information visit: </a:t>
            </a:r>
            <a:r>
              <a:rPr lang="en-US" sz="2000" b="1" dirty="0">
                <a:solidFill>
                  <a:srgbClr val="FFCE34"/>
                </a:solidFill>
              </a:rPr>
              <a:t>www.jpss.noaa.gov</a:t>
            </a:r>
          </a:p>
        </p:txBody>
      </p:sp>
      <p:sp>
        <p:nvSpPr>
          <p:cNvPr id="21" name="TextBox 20"/>
          <p:cNvSpPr txBox="1"/>
          <p:nvPr/>
        </p:nvSpPr>
        <p:spPr>
          <a:xfrm>
            <a:off x="1" y="4876800"/>
            <a:ext cx="12191998" cy="523220"/>
          </a:xfrm>
          <a:prstGeom prst="rect">
            <a:avLst/>
          </a:prstGeom>
          <a:noFill/>
        </p:spPr>
        <p:txBody>
          <a:bodyPr wrap="square" rtlCol="0">
            <a:spAutoFit/>
          </a:bodyPr>
          <a:lstStyle/>
          <a:p>
            <a:pPr algn="ctr"/>
            <a:r>
              <a:rPr lang="en-US" sz="2800" b="1" dirty="0">
                <a:solidFill>
                  <a:schemeClr val="bg1"/>
                </a:solidFill>
              </a:rPr>
              <a:t>CONNECT WITH US!</a:t>
            </a:r>
          </a:p>
        </p:txBody>
      </p:sp>
      <p:grpSp>
        <p:nvGrpSpPr>
          <p:cNvPr id="22" name="Group 21"/>
          <p:cNvGrpSpPr/>
          <p:nvPr/>
        </p:nvGrpSpPr>
        <p:grpSpPr>
          <a:xfrm>
            <a:off x="2557272" y="5586549"/>
            <a:ext cx="7135364" cy="990600"/>
            <a:chOff x="1220422" y="5562600"/>
            <a:chExt cx="6462496" cy="990600"/>
          </a:xfrm>
        </p:grpSpPr>
        <p:grpSp>
          <p:nvGrpSpPr>
            <p:cNvPr id="23" name="Group 22"/>
            <p:cNvGrpSpPr/>
            <p:nvPr/>
          </p:nvGrpSpPr>
          <p:grpSpPr>
            <a:xfrm>
              <a:off x="6594987" y="5578528"/>
              <a:ext cx="680440" cy="680440"/>
              <a:chOff x="5735781" y="4691009"/>
              <a:chExt cx="1828801" cy="1828800"/>
            </a:xfrm>
            <a:effectLst>
              <a:outerShdw blurRad="50800" dist="38100" dir="2700000" algn="tl" rotWithShape="0">
                <a:prstClr val="black">
                  <a:alpha val="40000"/>
                </a:prstClr>
              </a:outerShdw>
            </a:effectLst>
          </p:grpSpPr>
          <p:sp>
            <p:nvSpPr>
              <p:cNvPr id="31" name="Rounded Rectangle 30"/>
              <p:cNvSpPr/>
              <p:nvPr/>
            </p:nvSpPr>
            <p:spPr>
              <a:xfrm>
                <a:off x="5735781" y="4691009"/>
                <a:ext cx="1828801" cy="182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32" name="Picture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7241" y="4691009"/>
                <a:ext cx="1285877" cy="1828800"/>
              </a:xfrm>
              <a:prstGeom prst="rect">
                <a:avLst/>
              </a:prstGeom>
            </p:spPr>
          </p:pic>
        </p:grpSp>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1887" y="5562600"/>
              <a:ext cx="680440" cy="680440"/>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7612" y="5562600"/>
              <a:ext cx="680440" cy="680440"/>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9232" y="5578528"/>
              <a:ext cx="680440" cy="680440"/>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1220422" y="6276201"/>
              <a:ext cx="1459215" cy="276999"/>
            </a:xfrm>
            <a:prstGeom prst="rect">
              <a:avLst/>
            </a:prstGeom>
            <a:noFill/>
          </p:spPr>
          <p:txBody>
            <a:bodyPr wrap="none" rtlCol="0">
              <a:spAutoFit/>
            </a:bodyPr>
            <a:lstStyle/>
            <a:p>
              <a:r>
                <a:rPr lang="en-US" sz="1200" b="1" dirty="0">
                  <a:solidFill>
                    <a:schemeClr val="bg1"/>
                  </a:solidFill>
                </a:rPr>
                <a:t>/NOAASATELLITES</a:t>
              </a:r>
            </a:p>
          </p:txBody>
        </p:sp>
        <p:sp>
          <p:nvSpPr>
            <p:cNvPr id="28" name="TextBox 27"/>
            <p:cNvSpPr txBox="1"/>
            <p:nvPr/>
          </p:nvSpPr>
          <p:spPr>
            <a:xfrm>
              <a:off x="2772443" y="6276201"/>
              <a:ext cx="2291396" cy="276999"/>
            </a:xfrm>
            <a:prstGeom prst="rect">
              <a:avLst/>
            </a:prstGeom>
            <a:noFill/>
          </p:spPr>
          <p:txBody>
            <a:bodyPr wrap="none" rtlCol="0">
              <a:spAutoFit/>
            </a:bodyPr>
            <a:lstStyle/>
            <a:p>
              <a:r>
                <a:rPr lang="en-US" sz="1200" b="1" dirty="0">
                  <a:solidFill>
                    <a:schemeClr val="bg1"/>
                  </a:solidFill>
                </a:rPr>
                <a:t>@NOAASATELLITES</a:t>
              </a:r>
            </a:p>
          </p:txBody>
        </p:sp>
        <p:sp>
          <p:nvSpPr>
            <p:cNvPr id="29" name="TextBox 28"/>
            <p:cNvSpPr txBox="1"/>
            <p:nvPr/>
          </p:nvSpPr>
          <p:spPr>
            <a:xfrm>
              <a:off x="6236355" y="6276201"/>
              <a:ext cx="1446563" cy="276999"/>
            </a:xfrm>
            <a:prstGeom prst="rect">
              <a:avLst/>
            </a:prstGeom>
            <a:noFill/>
          </p:spPr>
          <p:txBody>
            <a:bodyPr wrap="square" rtlCol="0">
              <a:spAutoFit/>
            </a:bodyPr>
            <a:lstStyle/>
            <a:p>
              <a:r>
                <a:rPr lang="en-US" sz="1200" b="1" dirty="0">
                  <a:solidFill>
                    <a:schemeClr val="bg1"/>
                  </a:solidFill>
                </a:rPr>
                <a:t>/NOAASATELLITES</a:t>
              </a:r>
            </a:p>
          </p:txBody>
        </p:sp>
        <p:sp>
          <p:nvSpPr>
            <p:cNvPr id="30" name="TextBox 29"/>
            <p:cNvSpPr txBox="1"/>
            <p:nvPr/>
          </p:nvSpPr>
          <p:spPr>
            <a:xfrm>
              <a:off x="4475947" y="6276201"/>
              <a:ext cx="2291396" cy="276999"/>
            </a:xfrm>
            <a:prstGeom prst="rect">
              <a:avLst/>
            </a:prstGeom>
            <a:noFill/>
          </p:spPr>
          <p:txBody>
            <a:bodyPr wrap="none" rtlCol="0">
              <a:spAutoFit/>
            </a:bodyPr>
            <a:lstStyle/>
            <a:p>
              <a:r>
                <a:rPr lang="en-US" sz="1200" b="1" dirty="0">
                  <a:solidFill>
                    <a:schemeClr val="bg1"/>
                  </a:solidFill>
                </a:rPr>
                <a:t>@NOAASATELLITES</a:t>
              </a:r>
            </a:p>
          </p:txBody>
        </p:sp>
      </p:grpSp>
      <p:pic>
        <p:nvPicPr>
          <p:cNvPr id="33" name="Picture 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52260" y="165024"/>
            <a:ext cx="2087478" cy="2087478"/>
          </a:xfrm>
          <a:prstGeom prst="rect">
            <a:avLst/>
          </a:prstGeom>
        </p:spPr>
      </p:pic>
    </p:spTree>
    <p:extLst>
      <p:ext uri="{BB962C8B-B14F-4D97-AF65-F5344CB8AC3E}">
        <p14:creationId xmlns:p14="http://schemas.microsoft.com/office/powerpoint/2010/main" val="3044634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S-NPP Operational Data Products</a:t>
            </a:r>
            <a:endParaRPr lang="en-US" dirty="0"/>
          </a:p>
        </p:txBody>
      </p:sp>
      <p:sp>
        <p:nvSpPr>
          <p:cNvPr id="3" name="Rectangle 2"/>
          <p:cNvSpPr/>
          <p:nvPr/>
        </p:nvSpPr>
        <p:spPr>
          <a:xfrm>
            <a:off x="395941" y="5562600"/>
            <a:ext cx="2819400" cy="339549"/>
          </a:xfrm>
          <a:prstGeom prst="rect">
            <a:avLst/>
          </a:prstGeom>
          <a:solidFill>
            <a:srgbClr val="00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000000"/>
                </a:solidFill>
                <a:latin typeface="Arial"/>
                <a:cs typeface="Arial"/>
              </a:rPr>
              <a:t>Green Shading = Operational</a:t>
            </a:r>
            <a:endParaRPr lang="en-US" sz="1200" b="1" dirty="0">
              <a:solidFill>
                <a:srgbClr val="000000"/>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4100159630"/>
              </p:ext>
            </p:extLst>
          </p:nvPr>
        </p:nvGraphicFramePr>
        <p:xfrm>
          <a:off x="381000" y="1181914"/>
          <a:ext cx="11582401" cy="4876799"/>
        </p:xfrm>
        <a:graphic>
          <a:graphicData uri="http://schemas.openxmlformats.org/drawingml/2006/table">
            <a:tbl>
              <a:tblPr/>
              <a:tblGrid>
                <a:gridCol w="1331041">
                  <a:extLst>
                    <a:ext uri="{9D8B030D-6E8A-4147-A177-3AD203B41FA5}">
                      <a16:colId xmlns:a16="http://schemas.microsoft.com/office/drawing/2014/main" val="223801768"/>
                    </a:ext>
                  </a:extLst>
                </a:gridCol>
                <a:gridCol w="1260988">
                  <a:extLst>
                    <a:ext uri="{9D8B030D-6E8A-4147-A177-3AD203B41FA5}">
                      <a16:colId xmlns:a16="http://schemas.microsoft.com/office/drawing/2014/main" val="221458935"/>
                    </a:ext>
                  </a:extLst>
                </a:gridCol>
                <a:gridCol w="1517855">
                  <a:extLst>
                    <a:ext uri="{9D8B030D-6E8A-4147-A177-3AD203B41FA5}">
                      <a16:colId xmlns:a16="http://schemas.microsoft.com/office/drawing/2014/main" val="2072832591"/>
                    </a:ext>
                  </a:extLst>
                </a:gridCol>
                <a:gridCol w="1689101">
                  <a:extLst>
                    <a:ext uri="{9D8B030D-6E8A-4147-A177-3AD203B41FA5}">
                      <a16:colId xmlns:a16="http://schemas.microsoft.com/office/drawing/2014/main" val="3242698792"/>
                    </a:ext>
                  </a:extLst>
                </a:gridCol>
                <a:gridCol w="1331041">
                  <a:extLst>
                    <a:ext uri="{9D8B030D-6E8A-4147-A177-3AD203B41FA5}">
                      <a16:colId xmlns:a16="http://schemas.microsoft.com/office/drawing/2014/main" val="1050523277"/>
                    </a:ext>
                  </a:extLst>
                </a:gridCol>
                <a:gridCol w="1564557">
                  <a:extLst>
                    <a:ext uri="{9D8B030D-6E8A-4147-A177-3AD203B41FA5}">
                      <a16:colId xmlns:a16="http://schemas.microsoft.com/office/drawing/2014/main" val="1962221067"/>
                    </a:ext>
                  </a:extLst>
                </a:gridCol>
                <a:gridCol w="1619047">
                  <a:extLst>
                    <a:ext uri="{9D8B030D-6E8A-4147-A177-3AD203B41FA5}">
                      <a16:colId xmlns:a16="http://schemas.microsoft.com/office/drawing/2014/main" val="3159647698"/>
                    </a:ext>
                  </a:extLst>
                </a:gridCol>
                <a:gridCol w="1268771">
                  <a:extLst>
                    <a:ext uri="{9D8B030D-6E8A-4147-A177-3AD203B41FA5}">
                      <a16:colId xmlns:a16="http://schemas.microsoft.com/office/drawing/2014/main" val="2516314550"/>
                    </a:ext>
                  </a:extLst>
                </a:gridCol>
              </a:tblGrid>
              <a:tr h="211351">
                <a:tc gridSpan="2">
                  <a:txBody>
                    <a:bodyPr/>
                    <a:lstStyle/>
                    <a:p>
                      <a:pPr algn="ctr" rtl="0" fontAlgn="b"/>
                      <a:r>
                        <a:rPr lang="en-US" sz="1200" b="1" dirty="0">
                          <a:solidFill>
                            <a:srgbClr val="FFFFFF"/>
                          </a:solidFill>
                          <a:effectLst/>
                          <a:latin typeface="Arial" panose="020B0604020202020204" pitchFamily="34" charset="0"/>
                        </a:rPr>
                        <a:t>ATMS</a:t>
                      </a: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hMerge="1">
                  <a:txBody>
                    <a:bodyPr/>
                    <a:lstStyle/>
                    <a:p>
                      <a:endParaRPr lang="en-US"/>
                    </a:p>
                  </a:txBody>
                  <a:tcPr/>
                </a:tc>
                <a:tc>
                  <a:txBody>
                    <a:bodyPr/>
                    <a:lstStyle/>
                    <a:p>
                      <a:pPr algn="ctr" rtl="0" fontAlgn="b"/>
                      <a:r>
                        <a:rPr lang="en-US" sz="1200" b="1" dirty="0" err="1">
                          <a:solidFill>
                            <a:srgbClr val="FFFFFF"/>
                          </a:solidFill>
                          <a:effectLst/>
                          <a:latin typeface="Arial" panose="020B0604020202020204" pitchFamily="34" charset="0"/>
                        </a:rPr>
                        <a:t>CrIS</a:t>
                      </a:r>
                      <a:endParaRPr lang="en-US" sz="1200" b="1" dirty="0">
                        <a:solidFill>
                          <a:srgbClr val="FFFFFF"/>
                        </a:solidFill>
                        <a:effectLst/>
                        <a:latin typeface="Arial" panose="020B0604020202020204" pitchFamily="34" charset="0"/>
                      </a:endParaRP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rtl="0" fontAlgn="b"/>
                      <a:r>
                        <a:rPr lang="en-US" sz="1200" b="1" dirty="0">
                          <a:solidFill>
                            <a:srgbClr val="FFFFFF"/>
                          </a:solidFill>
                          <a:effectLst/>
                          <a:latin typeface="Arial" panose="020B0604020202020204" pitchFamily="34" charset="0"/>
                        </a:rPr>
                        <a:t>OMPS</a:t>
                      </a: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gridSpan="3">
                  <a:txBody>
                    <a:bodyPr/>
                    <a:lstStyle/>
                    <a:p>
                      <a:pPr algn="ctr" rtl="0" fontAlgn="b"/>
                      <a:r>
                        <a:rPr lang="en-US" sz="1200" b="1" dirty="0">
                          <a:solidFill>
                            <a:srgbClr val="FFFFFF"/>
                          </a:solidFill>
                          <a:effectLst/>
                          <a:latin typeface="Arial" panose="020B0604020202020204" pitchFamily="34" charset="0"/>
                        </a:rPr>
                        <a:t>VIIRS</a:t>
                      </a: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a:txBody>
                    <a:bodyPr/>
                    <a:lstStyle/>
                    <a:p>
                      <a:pPr algn="ctr" rtl="0" fontAlgn="b"/>
                      <a:r>
                        <a:rPr lang="en-US" sz="1200" b="1" dirty="0">
                          <a:solidFill>
                            <a:srgbClr val="FFFFFF"/>
                          </a:solidFill>
                          <a:effectLst/>
                          <a:latin typeface="Arial" panose="020B0604020202020204" pitchFamily="34" charset="0"/>
                        </a:rPr>
                        <a:t>AMSR-2</a:t>
                      </a: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extLst>
                  <a:ext uri="{0D108BD9-81ED-4DB2-BD59-A6C34878D82A}">
                    <a16:rowId xmlns:a16="http://schemas.microsoft.com/office/drawing/2014/main" val="2887549493"/>
                  </a:ext>
                </a:extLst>
              </a:tr>
              <a:tr h="391396">
                <a:tc>
                  <a:txBody>
                    <a:bodyPr/>
                    <a:lstStyle/>
                    <a:p>
                      <a:pPr rtl="0" fontAlgn="t"/>
                      <a:r>
                        <a:rPr lang="en-US" sz="1200" b="1" dirty="0">
                          <a:solidFill>
                            <a:srgbClr val="000000"/>
                          </a:solidFill>
                          <a:effectLst/>
                          <a:latin typeface="Arial" panose="020B0604020202020204" pitchFamily="34" charset="0"/>
                        </a:rPr>
                        <a:t>Cloud Liquid Water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Rainfall Rate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Carbon Dioxide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Limb SDR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Active Fires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Cloud Particle Size Distribution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Land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Calibrated Sensor Data</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3581509942"/>
                  </a:ext>
                </a:extLst>
              </a:tr>
              <a:tr h="391396">
                <a:tc>
                  <a:txBody>
                    <a:bodyPr/>
                    <a:lstStyle/>
                    <a:p>
                      <a:pPr rtl="0" fontAlgn="t"/>
                      <a:r>
                        <a:rPr lang="en-US" sz="1200" b="1">
                          <a:solidFill>
                            <a:srgbClr val="000000"/>
                          </a:solidFill>
                          <a:effectLst/>
                          <a:latin typeface="Arial" panose="020B0604020202020204" pitchFamily="34" charset="0"/>
                        </a:rPr>
                        <a:t>Ice Concentration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Snow Cover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Carbon Monoxide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Nadir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Aerosol Detection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Cloud Phase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Ocean Color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Cloud Liquid Water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3568851516"/>
                  </a:ext>
                </a:extLst>
              </a:tr>
              <a:tr h="391396">
                <a:tc>
                  <a:txBody>
                    <a:bodyPr/>
                    <a:lstStyle/>
                    <a:p>
                      <a:pPr rtl="0" fontAlgn="t"/>
                      <a:r>
                        <a:rPr lang="en-US" sz="1200" b="1">
                          <a:solidFill>
                            <a:srgbClr val="000000"/>
                          </a:solidFill>
                          <a:effectLst/>
                          <a:latin typeface="Arial" panose="020B0604020202020204" pitchFamily="34" charset="0"/>
                        </a:rPr>
                        <a:t>Imagery</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a:solidFill>
                            <a:srgbClr val="000000"/>
                          </a:solidFill>
                          <a:effectLst/>
                          <a:latin typeface="Arial" panose="020B0604020202020204" pitchFamily="34" charset="0"/>
                        </a:rPr>
                        <a:t>Snowfall Rate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Methane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Total Column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Aerosol Optical Depth</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a:solidFill>
                            <a:srgbClr val="000000"/>
                          </a:solidFill>
                          <a:effectLst/>
                          <a:latin typeface="Arial" panose="020B0604020202020204" pitchFamily="34" charset="0"/>
                        </a:rPr>
                        <a:t>Cloud Top Pressure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Polar Winds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a:solidFill>
                            <a:srgbClr val="000000"/>
                          </a:solidFill>
                          <a:effectLst/>
                          <a:latin typeface="Arial" panose="020B0604020202020204" pitchFamily="34" charset="0"/>
                        </a:rPr>
                        <a:t>Imagery</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2178347887"/>
                  </a:ext>
                </a:extLst>
              </a:tr>
              <a:tr h="391396">
                <a:tc>
                  <a:txBody>
                    <a:bodyPr/>
                    <a:lstStyle/>
                    <a:p>
                      <a:pPr rtl="0" fontAlgn="t"/>
                      <a:r>
                        <a:rPr lang="en-US" sz="1200" b="1">
                          <a:solidFill>
                            <a:srgbClr val="000000"/>
                          </a:solidFill>
                          <a:effectLst/>
                          <a:latin typeface="Arial" panose="020B0604020202020204" pitchFamily="34" charset="0"/>
                        </a:rPr>
                        <a:t>Land Surface Emissivity</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a:solidFill>
                            <a:srgbClr val="000000"/>
                          </a:solidFill>
                          <a:effectLst/>
                          <a:latin typeface="Arial" panose="020B0604020202020204" pitchFamily="34" charset="0"/>
                        </a:rPr>
                        <a:t>Snow Water Equivalent</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Infrared Ozone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Limb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Aerosol Particle Size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a:solidFill>
                            <a:srgbClr val="000000"/>
                          </a:solidFill>
                          <a:effectLst/>
                          <a:latin typeface="Arial" panose="020B0604020202020204" pitchFamily="34" charset="0"/>
                        </a:rPr>
                        <a:t>Cloud Top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Sea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a:solidFill>
                            <a:srgbClr val="000000"/>
                          </a:solidFill>
                          <a:effectLst/>
                          <a:latin typeface="Arial" panose="020B0604020202020204" pitchFamily="34" charset="0"/>
                        </a:rPr>
                        <a:t>Rainfall (type/Rate)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97800093"/>
                  </a:ext>
                </a:extLst>
              </a:tr>
              <a:tr h="391396">
                <a:tc>
                  <a:txBody>
                    <a:bodyPr/>
                    <a:lstStyle/>
                    <a:p>
                      <a:pPr rtl="0" fontAlgn="t"/>
                      <a:r>
                        <a:rPr lang="en-US" sz="1200" b="1">
                          <a:solidFill>
                            <a:srgbClr val="000000"/>
                          </a:solidFill>
                          <a:effectLst/>
                          <a:latin typeface="Arial" panose="020B0604020202020204" pitchFamily="34" charset="0"/>
                        </a:rPr>
                        <a:t>Land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a:solidFill>
                            <a:srgbClr val="000000"/>
                          </a:solidFill>
                          <a:effectLst/>
                          <a:latin typeface="Arial" panose="020B0604020202020204" pitchFamily="34" charset="0"/>
                        </a:rPr>
                        <a:t>Temperature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Outgoing Longwave Radiation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endParaRPr lang="en-US" sz="1200" dirty="0"/>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1200" b="1" dirty="0">
                          <a:solidFill>
                            <a:srgbClr val="000000"/>
                          </a:solidFill>
                          <a:effectLst/>
                          <a:latin typeface="Arial" panose="020B0604020202020204" pitchFamily="34" charset="0"/>
                        </a:rPr>
                        <a:t>Albedo (surface)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a:solidFill>
                            <a:srgbClr val="000000"/>
                          </a:solidFill>
                          <a:effectLst/>
                          <a:latin typeface="Arial" panose="020B0604020202020204" pitchFamily="34" charset="0"/>
                        </a:rPr>
                        <a:t>Green Vegetation Fraction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Snow Cover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a:solidFill>
                            <a:srgbClr val="000000"/>
                          </a:solidFill>
                          <a:effectLst/>
                          <a:latin typeface="Arial" panose="020B0604020202020204" pitchFamily="34" charset="0"/>
                        </a:rPr>
                        <a:t>Sea Ice Characterization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3715648381"/>
                  </a:ext>
                </a:extLst>
              </a:tr>
              <a:tr h="571442">
                <a:tc>
                  <a:txBody>
                    <a:bodyPr/>
                    <a:lstStyle/>
                    <a:p>
                      <a:pPr rtl="0" fontAlgn="t"/>
                      <a:r>
                        <a:rPr lang="en-US" sz="1200" b="1" dirty="0">
                          <a:solidFill>
                            <a:srgbClr val="000000"/>
                          </a:solidFill>
                          <a:effectLst/>
                          <a:latin typeface="Arial" panose="020B0604020202020204" pitchFamily="34" charset="0"/>
                        </a:rPr>
                        <a:t>Moisture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Total Precipitable Water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dirty="0">
                        <a:effectLst/>
                      </a:endParaRP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sz="1200" dirty="0"/>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1200" b="1" dirty="0">
                          <a:solidFill>
                            <a:srgbClr val="000000"/>
                          </a:solidFill>
                          <a:effectLst/>
                          <a:latin typeface="Arial" panose="020B0604020202020204" pitchFamily="34" charset="0"/>
                        </a:rPr>
                        <a:t>Annual Surface Type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Ice Age/Thickness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Surface Reflectance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Sea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080273718"/>
                  </a:ext>
                </a:extLst>
              </a:tr>
              <a:tr h="391396">
                <a:tc gridSpan="3">
                  <a:txBody>
                    <a:bodyPr/>
                    <a:lstStyle/>
                    <a:p>
                      <a:pPr rtl="0" fontAlgn="t"/>
                      <a:r>
                        <a:rPr lang="en-US" sz="1200" b="1" dirty="0">
                          <a:solidFill>
                            <a:srgbClr val="000000"/>
                          </a:solidFill>
                          <a:effectLst/>
                          <a:latin typeface="Arial" panose="020B0604020202020204" pitchFamily="34" charset="0"/>
                        </a:rPr>
                        <a:t>Atmospheric Vertical Temperature Profiles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hMerge="1">
                  <a:txBody>
                    <a:bodyPr/>
                    <a:lstStyle/>
                    <a:p>
                      <a:endParaRPr lang="en-US"/>
                    </a:p>
                  </a:txBody>
                  <a:tcPr/>
                </a:tc>
                <a:tc hMerge="1">
                  <a:txBody>
                    <a:bodyPr/>
                    <a:lstStyle/>
                    <a:p>
                      <a:endParaRPr lang="en-US"/>
                    </a:p>
                  </a:txBody>
                  <a:tcPr/>
                </a:tc>
                <a:tc rowSpan="5">
                  <a:txBody>
                    <a:bodyPr/>
                    <a:lstStyle/>
                    <a:p>
                      <a:pPr rtl="0" fontAlgn="t"/>
                      <a:endParaRPr lang="en-US" sz="1200" dirty="0">
                        <a:effectLst/>
                      </a:endParaRP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t"/>
                      <a:r>
                        <a:rPr lang="en-US" sz="1200" b="1" dirty="0">
                          <a:solidFill>
                            <a:srgbClr val="000000"/>
                          </a:solidFill>
                          <a:effectLst/>
                          <a:latin typeface="Arial" panose="020B0604020202020204" pitchFamily="34" charset="0"/>
                        </a:rPr>
                        <a:t>Cloud Height (Top &amp; Base)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a:solidFill>
                            <a:srgbClr val="000000"/>
                          </a:solidFill>
                          <a:effectLst/>
                          <a:latin typeface="Arial" panose="020B0604020202020204" pitchFamily="34" charset="0"/>
                        </a:rPr>
                        <a:t>Ice Concentration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Vegetation Health Index Suite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Sea Surface Wind Speed</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2277630582"/>
                  </a:ext>
                </a:extLst>
              </a:tr>
              <a:tr h="391396">
                <a:tc gridSpan="3">
                  <a:txBody>
                    <a:bodyPr/>
                    <a:lstStyle/>
                    <a:p>
                      <a:pPr rtl="0" fontAlgn="t"/>
                      <a:r>
                        <a:rPr lang="en-US" sz="1200" b="1" dirty="0">
                          <a:solidFill>
                            <a:srgbClr val="000000"/>
                          </a:solidFill>
                          <a:effectLst/>
                          <a:latin typeface="Arial" panose="020B0604020202020204" pitchFamily="34" charset="0"/>
                        </a:rPr>
                        <a:t>Atmospheric Vertical Moisture Profiles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hMerge="1">
                  <a:txBody>
                    <a:bodyPr/>
                    <a:lstStyle/>
                    <a:p>
                      <a:endParaRPr lang="en-US"/>
                    </a:p>
                  </a:txBody>
                  <a:tcPr/>
                </a:tc>
                <a:tc hMerge="1">
                  <a:txBody>
                    <a:bodyPr/>
                    <a:lstStyle/>
                    <a:p>
                      <a:endParaRPr lang="en-US"/>
                    </a:p>
                  </a:txBody>
                  <a:tcPr/>
                </a:tc>
                <a:tc vMerge="1">
                  <a:txBody>
                    <a:bodyPr/>
                    <a:lstStyle/>
                    <a:p>
                      <a:endParaRPr lang="en-US"/>
                    </a:p>
                  </a:txBody>
                  <a:tcPr/>
                </a:tc>
                <a:tc>
                  <a:txBody>
                    <a:bodyPr/>
                    <a:lstStyle/>
                    <a:p>
                      <a:pPr rtl="0" fontAlgn="t"/>
                      <a:r>
                        <a:rPr lang="en-US" sz="1200" b="1" dirty="0">
                          <a:solidFill>
                            <a:srgbClr val="000000"/>
                          </a:solidFill>
                          <a:effectLst/>
                          <a:latin typeface="Arial" panose="020B0604020202020204" pitchFamily="34" charset="0"/>
                        </a:rPr>
                        <a:t>Cloud cover/layers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Ice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Vegetation Indices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Snow Cover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3672864610"/>
                  </a:ext>
                </a:extLst>
              </a:tr>
              <a:tr h="391396">
                <a:tc rowSpan="3" gridSpan="3">
                  <a:txBody>
                    <a:bodyPr/>
                    <a:lstStyle/>
                    <a:p>
                      <a:pPr rtl="0" fontAlgn="t"/>
                      <a:endParaRPr lang="en-US" sz="1200" dirty="0">
                        <a:effectLst/>
                      </a:endParaRPr>
                    </a:p>
                  </a:txBody>
                  <a:tcPr marL="15901" marR="15901" marT="10600" marB="106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endParaRPr lang="en-US"/>
                    </a:p>
                  </a:txBody>
                  <a:tcPr/>
                </a:tc>
                <a:tc rowSpan="3" hMerge="1">
                  <a:txBody>
                    <a:bodyPr/>
                    <a:lstStyle/>
                    <a:p>
                      <a:endParaRPr lang="en-US"/>
                    </a:p>
                  </a:txBody>
                  <a:tcPr/>
                </a:tc>
                <a:tc vMerge="1">
                  <a:txBody>
                    <a:bodyPr/>
                    <a:lstStyle/>
                    <a:p>
                      <a:endParaRPr lang="en-US"/>
                    </a:p>
                  </a:txBody>
                  <a:tcPr/>
                </a:tc>
                <a:tc>
                  <a:txBody>
                    <a:bodyPr/>
                    <a:lstStyle/>
                    <a:p>
                      <a:pPr rtl="0" fontAlgn="t"/>
                      <a:r>
                        <a:rPr lang="en-US" sz="1200" b="1" dirty="0">
                          <a:solidFill>
                            <a:srgbClr val="000000"/>
                          </a:solidFill>
                          <a:effectLst/>
                          <a:latin typeface="Arial" panose="020B0604020202020204" pitchFamily="34" charset="0"/>
                        </a:rPr>
                        <a:t>Cloud Mask</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Imagery</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Volcanic Ash Detection &amp; Height</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Snow Water Equivalent</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440266125"/>
                  </a:ext>
                </a:extLst>
              </a:tr>
              <a:tr h="391396">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rtl="0" fontAlgn="t"/>
                      <a:r>
                        <a:rPr lang="en-US" sz="1200" b="1" dirty="0">
                          <a:solidFill>
                            <a:srgbClr val="000000"/>
                          </a:solidFill>
                          <a:effectLst/>
                          <a:latin typeface="Arial" panose="020B0604020202020204" pitchFamily="34" charset="0"/>
                        </a:rPr>
                        <a:t>Cloud Optical Depth</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rowSpan="2" gridSpan="2">
                  <a:txBody>
                    <a:bodyPr/>
                    <a:lstStyle/>
                    <a:p>
                      <a:pPr rtl="0" fontAlgn="b"/>
                      <a:endParaRPr lang="en-US" sz="1200" dirty="0">
                        <a:effectLst/>
                      </a:endParaRP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a:p>
                  </a:txBody>
                  <a:tcPr/>
                </a:tc>
                <a:tc>
                  <a:txBody>
                    <a:bodyPr/>
                    <a:lstStyle/>
                    <a:p>
                      <a:pPr rtl="0" fontAlgn="t"/>
                      <a:r>
                        <a:rPr lang="en-US" sz="1200" b="1" dirty="0">
                          <a:solidFill>
                            <a:srgbClr val="000000"/>
                          </a:solidFill>
                          <a:effectLst/>
                          <a:latin typeface="Arial" panose="020B0604020202020204" pitchFamily="34" charset="0"/>
                        </a:rPr>
                        <a:t>Soil Moisture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646287541"/>
                  </a:ext>
                </a:extLst>
              </a:tr>
              <a:tr h="571442">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rtl="0" fontAlgn="t"/>
                      <a:endParaRPr lang="en-US" sz="1200" dirty="0">
                        <a:effectLst/>
                      </a:endParaRPr>
                    </a:p>
                  </a:txBody>
                  <a:tcPr marL="15901" marR="15901" marT="10600" marB="106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gridSpan="2" vMerge="1">
                  <a:txBody>
                    <a:bodyPr/>
                    <a:lstStyle/>
                    <a:p>
                      <a:endParaRPr lang="en-US"/>
                    </a:p>
                  </a:txBody>
                  <a:tcPr/>
                </a:tc>
                <a:tc hMerge="1" vMerge="1">
                  <a:txBody>
                    <a:bodyPr/>
                    <a:lstStyle/>
                    <a:p>
                      <a:endParaRPr lang="en-US"/>
                    </a:p>
                  </a:txBody>
                  <a:tcPr/>
                </a:tc>
                <a:tc>
                  <a:txBody>
                    <a:bodyPr/>
                    <a:lstStyle/>
                    <a:p>
                      <a:pPr rtl="0" fontAlgn="t"/>
                      <a:r>
                        <a:rPr lang="en-US" sz="1200" b="1" dirty="0">
                          <a:solidFill>
                            <a:srgbClr val="000000"/>
                          </a:solidFill>
                          <a:effectLst/>
                          <a:latin typeface="Arial" panose="020B0604020202020204" pitchFamily="34" charset="0"/>
                        </a:rPr>
                        <a:t>Total Precipitable Water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2570881323"/>
                  </a:ext>
                </a:extLst>
              </a:tr>
            </a:tbl>
          </a:graphicData>
        </a:graphic>
      </p:graphicFrame>
      <p:sp>
        <p:nvSpPr>
          <p:cNvPr id="6" name="TextBox 5"/>
          <p:cNvSpPr txBox="1"/>
          <p:nvPr/>
        </p:nvSpPr>
        <p:spPr>
          <a:xfrm>
            <a:off x="435068" y="5285601"/>
            <a:ext cx="860332" cy="276999"/>
          </a:xfrm>
          <a:prstGeom prst="rect">
            <a:avLst/>
          </a:prstGeom>
          <a:noFill/>
        </p:spPr>
        <p:txBody>
          <a:bodyPr wrap="none" rtlCol="0">
            <a:spAutoFit/>
          </a:bodyPr>
          <a:lstStyle/>
          <a:p>
            <a:r>
              <a:rPr lang="en-US" sz="1200" dirty="0" smtClean="0">
                <a:solidFill>
                  <a:srgbClr val="FFFFFF"/>
                </a:solidFill>
              </a:rPr>
              <a:t>Color Key</a:t>
            </a:r>
            <a:endParaRPr lang="en-US" sz="1200" dirty="0">
              <a:solidFill>
                <a:srgbClr val="FFFFFF"/>
              </a:solidFill>
            </a:endParaRPr>
          </a:p>
        </p:txBody>
      </p:sp>
    </p:spTree>
    <p:extLst>
      <p:ext uri="{BB962C8B-B14F-4D97-AF65-F5344CB8AC3E}">
        <p14:creationId xmlns:p14="http://schemas.microsoft.com/office/powerpoint/2010/main" val="3040833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315" y="231093"/>
            <a:ext cx="10856685" cy="911907"/>
          </a:xfrm>
        </p:spPr>
        <p:txBody>
          <a:bodyPr/>
          <a:lstStyle/>
          <a:p>
            <a:r>
              <a:rPr lang="en-US" dirty="0" smtClean="0"/>
              <a:t>N20 Operational Data Products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05486432"/>
              </p:ext>
            </p:extLst>
          </p:nvPr>
        </p:nvGraphicFramePr>
        <p:xfrm>
          <a:off x="381000" y="1182768"/>
          <a:ext cx="11582399" cy="4898112"/>
        </p:xfrm>
        <a:graphic>
          <a:graphicData uri="http://schemas.openxmlformats.org/drawingml/2006/table">
            <a:tbl>
              <a:tblPr/>
              <a:tblGrid>
                <a:gridCol w="1331041">
                  <a:extLst>
                    <a:ext uri="{9D8B030D-6E8A-4147-A177-3AD203B41FA5}">
                      <a16:colId xmlns:a16="http://schemas.microsoft.com/office/drawing/2014/main" val="223801768"/>
                    </a:ext>
                  </a:extLst>
                </a:gridCol>
                <a:gridCol w="1260988">
                  <a:extLst>
                    <a:ext uri="{9D8B030D-6E8A-4147-A177-3AD203B41FA5}">
                      <a16:colId xmlns:a16="http://schemas.microsoft.com/office/drawing/2014/main" val="221458935"/>
                    </a:ext>
                  </a:extLst>
                </a:gridCol>
                <a:gridCol w="1517855">
                  <a:extLst>
                    <a:ext uri="{9D8B030D-6E8A-4147-A177-3AD203B41FA5}">
                      <a16:colId xmlns:a16="http://schemas.microsoft.com/office/drawing/2014/main" val="2072832591"/>
                    </a:ext>
                  </a:extLst>
                </a:gridCol>
                <a:gridCol w="1689100">
                  <a:extLst>
                    <a:ext uri="{9D8B030D-6E8A-4147-A177-3AD203B41FA5}">
                      <a16:colId xmlns:a16="http://schemas.microsoft.com/office/drawing/2014/main" val="3242698792"/>
                    </a:ext>
                  </a:extLst>
                </a:gridCol>
                <a:gridCol w="1331041">
                  <a:extLst>
                    <a:ext uri="{9D8B030D-6E8A-4147-A177-3AD203B41FA5}">
                      <a16:colId xmlns:a16="http://schemas.microsoft.com/office/drawing/2014/main" val="1050523277"/>
                    </a:ext>
                  </a:extLst>
                </a:gridCol>
                <a:gridCol w="1564557">
                  <a:extLst>
                    <a:ext uri="{9D8B030D-6E8A-4147-A177-3AD203B41FA5}">
                      <a16:colId xmlns:a16="http://schemas.microsoft.com/office/drawing/2014/main" val="1962221067"/>
                    </a:ext>
                  </a:extLst>
                </a:gridCol>
                <a:gridCol w="1619046">
                  <a:extLst>
                    <a:ext uri="{9D8B030D-6E8A-4147-A177-3AD203B41FA5}">
                      <a16:colId xmlns:a16="http://schemas.microsoft.com/office/drawing/2014/main" val="3159647698"/>
                    </a:ext>
                  </a:extLst>
                </a:gridCol>
                <a:gridCol w="1268771">
                  <a:extLst>
                    <a:ext uri="{9D8B030D-6E8A-4147-A177-3AD203B41FA5}">
                      <a16:colId xmlns:a16="http://schemas.microsoft.com/office/drawing/2014/main" val="2516314550"/>
                    </a:ext>
                  </a:extLst>
                </a:gridCol>
              </a:tblGrid>
              <a:tr h="212063">
                <a:tc gridSpan="2">
                  <a:txBody>
                    <a:bodyPr/>
                    <a:lstStyle/>
                    <a:p>
                      <a:pPr algn="ctr" rtl="0" fontAlgn="b"/>
                      <a:r>
                        <a:rPr lang="en-US" sz="1200" b="1" dirty="0">
                          <a:solidFill>
                            <a:srgbClr val="FFFFFF"/>
                          </a:solidFill>
                          <a:effectLst/>
                          <a:latin typeface="Arial" panose="020B0604020202020204" pitchFamily="34" charset="0"/>
                        </a:rPr>
                        <a:t>ATMS</a:t>
                      </a: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hMerge="1">
                  <a:txBody>
                    <a:bodyPr/>
                    <a:lstStyle/>
                    <a:p>
                      <a:endParaRPr lang="en-US"/>
                    </a:p>
                  </a:txBody>
                  <a:tcPr/>
                </a:tc>
                <a:tc>
                  <a:txBody>
                    <a:bodyPr/>
                    <a:lstStyle/>
                    <a:p>
                      <a:pPr algn="ctr" rtl="0" fontAlgn="b"/>
                      <a:r>
                        <a:rPr lang="en-US" sz="1200" b="1" dirty="0" err="1">
                          <a:solidFill>
                            <a:srgbClr val="FFFFFF"/>
                          </a:solidFill>
                          <a:effectLst/>
                          <a:latin typeface="Arial" panose="020B0604020202020204" pitchFamily="34" charset="0"/>
                        </a:rPr>
                        <a:t>CrIS</a:t>
                      </a:r>
                      <a:endParaRPr lang="en-US" sz="1200" b="1" dirty="0">
                        <a:solidFill>
                          <a:srgbClr val="FFFFFF"/>
                        </a:solidFill>
                        <a:effectLst/>
                        <a:latin typeface="Arial" panose="020B0604020202020204" pitchFamily="34" charset="0"/>
                      </a:endParaRP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rtl="0" fontAlgn="b"/>
                      <a:r>
                        <a:rPr lang="en-US" sz="1200" b="1" dirty="0">
                          <a:solidFill>
                            <a:srgbClr val="FFFFFF"/>
                          </a:solidFill>
                          <a:effectLst/>
                          <a:latin typeface="Arial" panose="020B0604020202020204" pitchFamily="34" charset="0"/>
                        </a:rPr>
                        <a:t>OMPS</a:t>
                      </a: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gridSpan="3">
                  <a:txBody>
                    <a:bodyPr/>
                    <a:lstStyle/>
                    <a:p>
                      <a:pPr algn="ctr" rtl="0" fontAlgn="b"/>
                      <a:r>
                        <a:rPr lang="en-US" sz="1200" b="1" dirty="0">
                          <a:solidFill>
                            <a:srgbClr val="FFFFFF"/>
                          </a:solidFill>
                          <a:effectLst/>
                          <a:latin typeface="Arial" panose="020B0604020202020204" pitchFamily="34" charset="0"/>
                        </a:rPr>
                        <a:t>VIIRS</a:t>
                      </a: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hMerge="1">
                  <a:txBody>
                    <a:bodyPr/>
                    <a:lstStyle/>
                    <a:p>
                      <a:endParaRPr lang="en-US"/>
                    </a:p>
                  </a:txBody>
                  <a:tcPr/>
                </a:tc>
                <a:tc hMerge="1">
                  <a:txBody>
                    <a:bodyPr/>
                    <a:lstStyle/>
                    <a:p>
                      <a:endParaRPr lang="en-US"/>
                    </a:p>
                  </a:txBody>
                  <a:tcPr/>
                </a:tc>
                <a:tc>
                  <a:txBody>
                    <a:bodyPr/>
                    <a:lstStyle/>
                    <a:p>
                      <a:pPr algn="ctr" rtl="0" fontAlgn="b"/>
                      <a:r>
                        <a:rPr lang="en-US" sz="1200" b="1" strike="sngStrike" dirty="0">
                          <a:solidFill>
                            <a:srgbClr val="7F7F7F"/>
                          </a:solidFill>
                          <a:effectLst/>
                          <a:latin typeface="Arial" panose="020B0604020202020204" pitchFamily="34" charset="0"/>
                        </a:rPr>
                        <a:t>AMSR-2</a:t>
                      </a: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extLst>
                  <a:ext uri="{0D108BD9-81ED-4DB2-BD59-A6C34878D82A}">
                    <a16:rowId xmlns:a16="http://schemas.microsoft.com/office/drawing/2014/main" val="2887549493"/>
                  </a:ext>
                </a:extLst>
              </a:tr>
              <a:tr h="392713">
                <a:tc>
                  <a:txBody>
                    <a:bodyPr/>
                    <a:lstStyle/>
                    <a:p>
                      <a:pPr rtl="0" fontAlgn="t"/>
                      <a:r>
                        <a:rPr lang="en-US" sz="1200" b="1" dirty="0">
                          <a:solidFill>
                            <a:srgbClr val="000000"/>
                          </a:solidFill>
                          <a:effectLst/>
                          <a:latin typeface="Arial" panose="020B0604020202020204" pitchFamily="34" charset="0"/>
                        </a:rPr>
                        <a:t>Cloud Liquid Water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Rainfall Rate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Carbon Dioxide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strike="noStrike" dirty="0">
                          <a:solidFill>
                            <a:srgbClr val="7F7F7F"/>
                          </a:solidFill>
                          <a:effectLst/>
                          <a:latin typeface="Arial" panose="020B0604020202020204" pitchFamily="34" charset="0"/>
                        </a:rPr>
                        <a:t>Limb SDR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rtl="0" fontAlgn="t"/>
                      <a:r>
                        <a:rPr lang="en-US" sz="1200" b="1" dirty="0">
                          <a:solidFill>
                            <a:srgbClr val="000000"/>
                          </a:solidFill>
                          <a:effectLst/>
                          <a:latin typeface="Arial" panose="020B0604020202020204" pitchFamily="34" charset="0"/>
                        </a:rPr>
                        <a:t>Active Fires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Cloud Particle Size Distribution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Land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Calibrated Sensor Data</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81509942"/>
                  </a:ext>
                </a:extLst>
              </a:tr>
              <a:tr h="392713">
                <a:tc>
                  <a:txBody>
                    <a:bodyPr/>
                    <a:lstStyle/>
                    <a:p>
                      <a:pPr rtl="0" fontAlgn="t"/>
                      <a:r>
                        <a:rPr lang="en-US" sz="1200" b="1" dirty="0">
                          <a:solidFill>
                            <a:srgbClr val="000000"/>
                          </a:solidFill>
                          <a:effectLst/>
                          <a:latin typeface="Arial" panose="020B0604020202020204" pitchFamily="34" charset="0"/>
                        </a:rPr>
                        <a:t>Ice Concentration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Snow Cover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Carbon Monoxide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Nadir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fontAlgn="t"/>
                      <a:r>
                        <a:rPr lang="en-US" sz="1200" b="1" dirty="0">
                          <a:solidFill>
                            <a:srgbClr val="000000"/>
                          </a:solidFill>
                          <a:effectLst/>
                          <a:latin typeface="Arial" panose="020B0604020202020204" pitchFamily="34" charset="0"/>
                        </a:rPr>
                        <a:t>Aerosol Detection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Cloud Phase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Ocean Color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Cloud Liquid Water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568851516"/>
                  </a:ext>
                </a:extLst>
              </a:tr>
              <a:tr h="392713">
                <a:tc>
                  <a:txBody>
                    <a:bodyPr/>
                    <a:lstStyle/>
                    <a:p>
                      <a:pPr rtl="0" fontAlgn="t"/>
                      <a:r>
                        <a:rPr lang="en-US" sz="1200" b="1" dirty="0">
                          <a:solidFill>
                            <a:srgbClr val="000000"/>
                          </a:solidFill>
                          <a:effectLst/>
                          <a:latin typeface="Arial" panose="020B0604020202020204" pitchFamily="34" charset="0"/>
                        </a:rPr>
                        <a:t>Imagery</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a:solidFill>
                            <a:srgbClr val="000000"/>
                          </a:solidFill>
                          <a:effectLst/>
                          <a:latin typeface="Arial" panose="020B0604020202020204" pitchFamily="34" charset="0"/>
                        </a:rPr>
                        <a:t>Snowfall Rate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Methane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Total Column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Aerosol Optical Depth</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Cloud Top Pressure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Polar Winds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Imagery</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178347887"/>
                  </a:ext>
                </a:extLst>
              </a:tr>
              <a:tr h="392713">
                <a:tc>
                  <a:txBody>
                    <a:bodyPr/>
                    <a:lstStyle/>
                    <a:p>
                      <a:pPr rtl="0" fontAlgn="t"/>
                      <a:r>
                        <a:rPr lang="en-US" sz="1200" b="1" dirty="0">
                          <a:solidFill>
                            <a:srgbClr val="000000"/>
                          </a:solidFill>
                          <a:effectLst/>
                          <a:latin typeface="Arial" panose="020B0604020202020204" pitchFamily="34" charset="0"/>
                        </a:rPr>
                        <a:t>Land Surface Emissivity</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Snow Water Equivalent</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Infrared Ozone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Limb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rtl="0" fontAlgn="t"/>
                      <a:r>
                        <a:rPr lang="en-US" sz="1200" b="1" dirty="0">
                          <a:solidFill>
                            <a:srgbClr val="000000"/>
                          </a:solidFill>
                          <a:effectLst/>
                          <a:latin typeface="Arial" panose="020B0604020202020204" pitchFamily="34" charset="0"/>
                        </a:rPr>
                        <a:t>Aerosol Particle Size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Cloud Top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Sea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Rainfall (type/Rate)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7800093"/>
                  </a:ext>
                </a:extLst>
              </a:tr>
              <a:tr h="392713">
                <a:tc>
                  <a:txBody>
                    <a:bodyPr/>
                    <a:lstStyle/>
                    <a:p>
                      <a:pPr rtl="0" fontAlgn="t"/>
                      <a:r>
                        <a:rPr lang="en-US" sz="1200" b="1" dirty="0">
                          <a:solidFill>
                            <a:srgbClr val="000000"/>
                          </a:solidFill>
                          <a:effectLst/>
                          <a:latin typeface="Arial" panose="020B0604020202020204" pitchFamily="34" charset="0"/>
                        </a:rPr>
                        <a:t>Land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Temperature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Outgoing Longwave Radiation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endParaRPr lang="en-US" sz="1200" dirty="0"/>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1200" b="1" dirty="0">
                          <a:solidFill>
                            <a:srgbClr val="000000"/>
                          </a:solidFill>
                          <a:effectLst/>
                          <a:latin typeface="Arial" panose="020B0604020202020204" pitchFamily="34" charset="0"/>
                        </a:rPr>
                        <a:t>Albedo (surface)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rtl="0" fontAlgn="t"/>
                      <a:r>
                        <a:rPr lang="en-US" sz="1200" b="1" dirty="0">
                          <a:solidFill>
                            <a:srgbClr val="000000"/>
                          </a:solidFill>
                          <a:effectLst/>
                          <a:latin typeface="Arial" panose="020B0604020202020204" pitchFamily="34" charset="0"/>
                        </a:rPr>
                        <a:t>Green Vegetation Fraction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t"/>
                      <a:r>
                        <a:rPr lang="en-US" sz="1200" b="1" dirty="0">
                          <a:solidFill>
                            <a:srgbClr val="000000"/>
                          </a:solidFill>
                          <a:effectLst/>
                          <a:latin typeface="Arial" panose="020B0604020202020204" pitchFamily="34" charset="0"/>
                        </a:rPr>
                        <a:t>Snow Cover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Sea Ice Characterization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15648381"/>
                  </a:ext>
                </a:extLst>
              </a:tr>
              <a:tr h="578266">
                <a:tc>
                  <a:txBody>
                    <a:bodyPr/>
                    <a:lstStyle/>
                    <a:p>
                      <a:pPr rtl="0" fontAlgn="t"/>
                      <a:r>
                        <a:rPr lang="en-US" sz="1200" b="1" dirty="0">
                          <a:solidFill>
                            <a:srgbClr val="000000"/>
                          </a:solidFill>
                          <a:effectLst/>
                          <a:latin typeface="Arial" panose="020B0604020202020204" pitchFamily="34" charset="0"/>
                        </a:rPr>
                        <a:t>Moisture Profile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Total Precipitable Water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b"/>
                      <a:endParaRPr lang="en-US" sz="1200" b="1" kern="1200" dirty="0">
                        <a:solidFill>
                          <a:srgbClr val="000000"/>
                        </a:solidFill>
                        <a:effectLst/>
                        <a:latin typeface="Arial" panose="020B0604020202020204" pitchFamily="34" charset="0"/>
                        <a:ea typeface="+mn-ea"/>
                        <a:cs typeface="+mn-cs"/>
                      </a:endParaRP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endParaRPr lang="en-US" sz="1200" dirty="0"/>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r>
                        <a:rPr lang="en-US" sz="1200" b="1" dirty="0">
                          <a:solidFill>
                            <a:srgbClr val="000000"/>
                          </a:solidFill>
                          <a:effectLst/>
                          <a:latin typeface="Arial" panose="020B0604020202020204" pitchFamily="34" charset="0"/>
                        </a:rPr>
                        <a:t>Annual Surface Type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rtl="0" fontAlgn="t"/>
                      <a:r>
                        <a:rPr lang="en-US" sz="1200" b="1" dirty="0">
                          <a:solidFill>
                            <a:srgbClr val="000000"/>
                          </a:solidFill>
                          <a:effectLst/>
                          <a:latin typeface="Arial" panose="020B0604020202020204" pitchFamily="34" charset="0"/>
                        </a:rPr>
                        <a:t>Ice Age/Thickness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Surface Reflectance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Sea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80273718"/>
                  </a:ext>
                </a:extLst>
              </a:tr>
              <a:tr h="392713">
                <a:tc gridSpan="3">
                  <a:txBody>
                    <a:bodyPr/>
                    <a:lstStyle/>
                    <a:p>
                      <a:pPr rtl="0" fontAlgn="t"/>
                      <a:r>
                        <a:rPr lang="en-US" sz="1200" b="1" dirty="0">
                          <a:solidFill>
                            <a:srgbClr val="000000"/>
                          </a:solidFill>
                          <a:effectLst/>
                          <a:latin typeface="Arial" panose="020B0604020202020204" pitchFamily="34" charset="0"/>
                        </a:rPr>
                        <a:t>Atmospheric Vertical Temperature Profiles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hMerge="1">
                  <a:txBody>
                    <a:bodyPr/>
                    <a:lstStyle/>
                    <a:p>
                      <a:endParaRPr lang="en-US"/>
                    </a:p>
                  </a:txBody>
                  <a:tcPr/>
                </a:tc>
                <a:tc hMerge="1">
                  <a:txBody>
                    <a:bodyPr/>
                    <a:lstStyle/>
                    <a:p>
                      <a:endParaRPr lang="en-US"/>
                    </a:p>
                  </a:txBody>
                  <a:tcPr/>
                </a:tc>
                <a:tc rowSpan="5">
                  <a:txBody>
                    <a:bodyPr/>
                    <a:lstStyle/>
                    <a:p>
                      <a:pPr rtl="0" fontAlgn="t"/>
                      <a:endParaRPr lang="en-US" sz="1200" dirty="0">
                        <a:effectLst/>
                      </a:endParaRP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t"/>
                      <a:r>
                        <a:rPr lang="en-US" sz="1200" b="1" dirty="0">
                          <a:solidFill>
                            <a:srgbClr val="000000"/>
                          </a:solidFill>
                          <a:effectLst/>
                          <a:latin typeface="Arial" panose="020B0604020202020204" pitchFamily="34" charset="0"/>
                        </a:rPr>
                        <a:t>Cloud Height (Top &amp; Base)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Ice Concentration</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Vegetation Health Index Suite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Sea Surface Wind Speed</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277630582"/>
                  </a:ext>
                </a:extLst>
              </a:tr>
              <a:tr h="392713">
                <a:tc gridSpan="3">
                  <a:txBody>
                    <a:bodyPr/>
                    <a:lstStyle/>
                    <a:p>
                      <a:pPr rtl="0" fontAlgn="t"/>
                      <a:r>
                        <a:rPr lang="en-US" sz="1200" b="1" dirty="0">
                          <a:solidFill>
                            <a:srgbClr val="000000"/>
                          </a:solidFill>
                          <a:effectLst/>
                          <a:latin typeface="Arial" panose="020B0604020202020204" pitchFamily="34" charset="0"/>
                        </a:rPr>
                        <a:t>Atmospheric Vertical Moisture Profiles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hMerge="1">
                  <a:txBody>
                    <a:bodyPr/>
                    <a:lstStyle/>
                    <a:p>
                      <a:endParaRPr lang="en-US"/>
                    </a:p>
                  </a:txBody>
                  <a:tcPr/>
                </a:tc>
                <a:tc hMerge="1">
                  <a:txBody>
                    <a:bodyPr/>
                    <a:lstStyle/>
                    <a:p>
                      <a:endParaRPr lang="en-US"/>
                    </a:p>
                  </a:txBody>
                  <a:tcPr/>
                </a:tc>
                <a:tc vMerge="1">
                  <a:txBody>
                    <a:bodyPr/>
                    <a:lstStyle/>
                    <a:p>
                      <a:endParaRPr lang="en-US"/>
                    </a:p>
                  </a:txBody>
                  <a:tcPr/>
                </a:tc>
                <a:tc>
                  <a:txBody>
                    <a:bodyPr/>
                    <a:lstStyle/>
                    <a:p>
                      <a:pPr rtl="0" fontAlgn="t"/>
                      <a:r>
                        <a:rPr lang="en-US" sz="1200" b="1" dirty="0">
                          <a:solidFill>
                            <a:srgbClr val="000000"/>
                          </a:solidFill>
                          <a:effectLst/>
                          <a:latin typeface="Arial" panose="020B0604020202020204" pitchFamily="34" charset="0"/>
                        </a:rPr>
                        <a:t>Cloud cover/layers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Ice Surface Temperature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Vegetation Indices</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Snow Cover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672864610"/>
                  </a:ext>
                </a:extLst>
              </a:tr>
              <a:tr h="392713">
                <a:tc rowSpan="3" gridSpan="3">
                  <a:txBody>
                    <a:bodyPr/>
                    <a:lstStyle/>
                    <a:p>
                      <a:pPr rtl="0" fontAlgn="t"/>
                      <a:endParaRPr lang="en-US" sz="1200" dirty="0">
                        <a:effectLst/>
                      </a:endParaRPr>
                    </a:p>
                  </a:txBody>
                  <a:tcPr marL="15901" marR="15901" marT="10600" marB="106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endParaRPr lang="en-US"/>
                    </a:p>
                  </a:txBody>
                  <a:tcPr/>
                </a:tc>
                <a:tc rowSpan="3" hMerge="1">
                  <a:txBody>
                    <a:bodyPr/>
                    <a:lstStyle/>
                    <a:p>
                      <a:endParaRPr lang="en-US"/>
                    </a:p>
                  </a:txBody>
                  <a:tcPr/>
                </a:tc>
                <a:tc vMerge="1">
                  <a:txBody>
                    <a:bodyPr/>
                    <a:lstStyle/>
                    <a:p>
                      <a:endParaRPr lang="en-US"/>
                    </a:p>
                  </a:txBody>
                  <a:tcPr/>
                </a:tc>
                <a:tc>
                  <a:txBody>
                    <a:bodyPr/>
                    <a:lstStyle/>
                    <a:p>
                      <a:pPr rtl="0" fontAlgn="t"/>
                      <a:r>
                        <a:rPr lang="en-US" sz="1200" b="1" dirty="0">
                          <a:solidFill>
                            <a:srgbClr val="000000"/>
                          </a:solidFill>
                          <a:effectLst/>
                          <a:latin typeface="Arial" panose="020B0604020202020204" pitchFamily="34" charset="0"/>
                        </a:rPr>
                        <a:t>Cloud Mask</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a:txBody>
                    <a:bodyPr/>
                    <a:lstStyle/>
                    <a:p>
                      <a:pPr rtl="0" fontAlgn="t"/>
                      <a:r>
                        <a:rPr lang="en-US" sz="1200" b="1" dirty="0">
                          <a:solidFill>
                            <a:srgbClr val="000000"/>
                          </a:solidFill>
                          <a:effectLst/>
                          <a:latin typeface="Arial" panose="020B0604020202020204" pitchFamily="34" charset="0"/>
                        </a:rPr>
                        <a:t>Imagery</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1" dirty="0">
                          <a:solidFill>
                            <a:srgbClr val="000000"/>
                          </a:solidFill>
                          <a:effectLst/>
                          <a:latin typeface="Arial" panose="020B0604020202020204" pitchFamily="34" charset="0"/>
                        </a:rPr>
                        <a:t>Volcanic Ash Detection &amp; Height</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rtl="0" fontAlgn="t"/>
                      <a:r>
                        <a:rPr lang="en-US" sz="1200" b="0" strike="noStrike" dirty="0">
                          <a:solidFill>
                            <a:schemeClr val="bg1">
                              <a:lumMod val="50000"/>
                            </a:schemeClr>
                          </a:solidFill>
                          <a:effectLst/>
                          <a:latin typeface="Arial" panose="020B0604020202020204" pitchFamily="34" charset="0"/>
                        </a:rPr>
                        <a:t>Snow Water Equivalent</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440266125"/>
                  </a:ext>
                </a:extLst>
              </a:tr>
              <a:tr h="392713">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rtl="0" fontAlgn="t"/>
                      <a:r>
                        <a:rPr lang="en-US" sz="1200" b="1" dirty="0">
                          <a:solidFill>
                            <a:srgbClr val="000000"/>
                          </a:solidFill>
                          <a:effectLst/>
                          <a:latin typeface="Arial" panose="020B0604020202020204" pitchFamily="34" charset="0"/>
                        </a:rPr>
                        <a:t>Cloud Optical Depth</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00"/>
                    </a:solidFill>
                  </a:tcPr>
                </a:tc>
                <a:tc rowSpan="2" gridSpan="2">
                  <a:txBody>
                    <a:bodyPr/>
                    <a:lstStyle/>
                    <a:p>
                      <a:pPr rtl="0" fontAlgn="b"/>
                      <a:endParaRPr lang="en-US" sz="1200" dirty="0">
                        <a:effectLst/>
                      </a:endParaRPr>
                    </a:p>
                  </a:txBody>
                  <a:tcPr marL="15901" marR="15901" marT="10600" marB="1060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US"/>
                    </a:p>
                  </a:txBody>
                  <a:tcPr/>
                </a:tc>
                <a:tc>
                  <a:txBody>
                    <a:bodyPr/>
                    <a:lstStyle/>
                    <a:p>
                      <a:pPr rtl="0" fontAlgn="t"/>
                      <a:r>
                        <a:rPr lang="en-US" sz="1200" b="0" strike="noStrike" dirty="0">
                          <a:solidFill>
                            <a:schemeClr val="bg1">
                              <a:lumMod val="50000"/>
                            </a:schemeClr>
                          </a:solidFill>
                          <a:effectLst/>
                          <a:latin typeface="Arial" panose="020B0604020202020204" pitchFamily="34" charset="0"/>
                        </a:rPr>
                        <a:t>Soil Moisture</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46287541"/>
                  </a:ext>
                </a:extLst>
              </a:tr>
              <a:tr h="573366">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rtl="0" fontAlgn="t"/>
                      <a:endParaRPr lang="en-US" sz="1200" dirty="0">
                        <a:effectLst/>
                      </a:endParaRPr>
                    </a:p>
                  </a:txBody>
                  <a:tcPr marL="15901" marR="15901" marT="10600" marB="1060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gridSpan="2" vMerge="1">
                  <a:txBody>
                    <a:bodyPr/>
                    <a:lstStyle/>
                    <a:p>
                      <a:endParaRPr lang="en-US"/>
                    </a:p>
                  </a:txBody>
                  <a:tcPr/>
                </a:tc>
                <a:tc hMerge="1" vMerge="1">
                  <a:txBody>
                    <a:bodyPr/>
                    <a:lstStyle/>
                    <a:p>
                      <a:endParaRPr lang="en-US"/>
                    </a:p>
                  </a:txBody>
                  <a:tcPr/>
                </a:tc>
                <a:tc>
                  <a:txBody>
                    <a:bodyPr/>
                    <a:lstStyle/>
                    <a:p>
                      <a:pPr rtl="0" fontAlgn="t"/>
                      <a:r>
                        <a:rPr lang="en-US" sz="1200" b="0" strike="noStrike" dirty="0">
                          <a:solidFill>
                            <a:schemeClr val="bg1">
                              <a:lumMod val="50000"/>
                            </a:schemeClr>
                          </a:solidFill>
                          <a:effectLst/>
                          <a:latin typeface="Arial" panose="020B0604020202020204" pitchFamily="34" charset="0"/>
                        </a:rPr>
                        <a:t>Total Precipitable Water</a:t>
                      </a:r>
                    </a:p>
                  </a:txBody>
                  <a:tcPr marL="15901" marR="15901" marT="10600" marB="10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570881323"/>
                  </a:ext>
                </a:extLst>
              </a:tr>
            </a:tbl>
          </a:graphicData>
        </a:graphic>
      </p:graphicFrame>
      <p:sp>
        <p:nvSpPr>
          <p:cNvPr id="4" name="Rectangle 3"/>
          <p:cNvSpPr/>
          <p:nvPr/>
        </p:nvSpPr>
        <p:spPr>
          <a:xfrm>
            <a:off x="396120" y="5562600"/>
            <a:ext cx="2794000" cy="339549"/>
          </a:xfrm>
          <a:prstGeom prst="rect">
            <a:avLst/>
          </a:prstGeom>
          <a:solidFill>
            <a:srgbClr val="00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000000"/>
                </a:solidFill>
                <a:latin typeface="Arial"/>
                <a:cs typeface="Arial"/>
              </a:rPr>
              <a:t>Green Shading = Operational</a:t>
            </a:r>
            <a:endParaRPr lang="en-US" sz="1200" b="1" dirty="0">
              <a:solidFill>
                <a:srgbClr val="000000"/>
              </a:solidFill>
              <a:latin typeface="Arial"/>
              <a:cs typeface="Arial"/>
            </a:endParaRPr>
          </a:p>
        </p:txBody>
      </p:sp>
      <p:sp>
        <p:nvSpPr>
          <p:cNvPr id="5" name="Rectangle 4"/>
          <p:cNvSpPr/>
          <p:nvPr/>
        </p:nvSpPr>
        <p:spPr>
          <a:xfrm>
            <a:off x="396120" y="5908851"/>
            <a:ext cx="2794000" cy="339549"/>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000000"/>
                </a:solidFill>
                <a:latin typeface="Arial"/>
                <a:cs typeface="Arial"/>
              </a:rPr>
              <a:t>White Shading = Not Operational</a:t>
            </a:r>
            <a:endParaRPr lang="en-US" sz="1200" b="1" dirty="0">
              <a:solidFill>
                <a:srgbClr val="000000"/>
              </a:solidFill>
              <a:latin typeface="Arial"/>
              <a:cs typeface="Arial"/>
            </a:endParaRPr>
          </a:p>
        </p:txBody>
      </p:sp>
      <p:sp>
        <p:nvSpPr>
          <p:cNvPr id="6" name="Rectangle 5"/>
          <p:cNvSpPr/>
          <p:nvPr/>
        </p:nvSpPr>
        <p:spPr>
          <a:xfrm>
            <a:off x="396120" y="6228769"/>
            <a:ext cx="2794000" cy="339549"/>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000000"/>
                </a:solidFill>
                <a:latin typeface="Arial"/>
                <a:cs typeface="Arial"/>
              </a:rPr>
              <a:t>Gray Shading = Not Applicable to N20</a:t>
            </a:r>
            <a:endParaRPr lang="en-US" sz="1200" b="1" dirty="0">
              <a:solidFill>
                <a:srgbClr val="000000"/>
              </a:solidFill>
              <a:latin typeface="Arial"/>
              <a:cs typeface="Arial"/>
            </a:endParaRPr>
          </a:p>
        </p:txBody>
      </p:sp>
      <p:sp>
        <p:nvSpPr>
          <p:cNvPr id="7" name="TextBox 6"/>
          <p:cNvSpPr txBox="1"/>
          <p:nvPr/>
        </p:nvSpPr>
        <p:spPr>
          <a:xfrm>
            <a:off x="435068" y="5285601"/>
            <a:ext cx="860332" cy="276999"/>
          </a:xfrm>
          <a:prstGeom prst="rect">
            <a:avLst/>
          </a:prstGeom>
          <a:noFill/>
        </p:spPr>
        <p:txBody>
          <a:bodyPr wrap="none" rtlCol="0">
            <a:spAutoFit/>
          </a:bodyPr>
          <a:lstStyle/>
          <a:p>
            <a:r>
              <a:rPr lang="en-US" sz="1200" dirty="0" smtClean="0">
                <a:solidFill>
                  <a:srgbClr val="FFFFFF"/>
                </a:solidFill>
              </a:rPr>
              <a:t>Color Key</a:t>
            </a:r>
            <a:endParaRPr lang="en-US" sz="1200" dirty="0">
              <a:solidFill>
                <a:srgbClr val="FFFFFF"/>
              </a:solidFill>
            </a:endParaRPr>
          </a:p>
        </p:txBody>
      </p:sp>
    </p:spTree>
    <p:extLst>
      <p:ext uri="{BB962C8B-B14F-4D97-AF65-F5344CB8AC3E}">
        <p14:creationId xmlns:p14="http://schemas.microsoft.com/office/powerpoint/2010/main" val="464801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JPSS Level-2 Geophysical </a:t>
            </a:r>
            <a:r>
              <a:rPr lang="en-US" dirty="0" smtClean="0"/>
              <a:t>Products - Intro</a:t>
            </a:r>
            <a:endParaRPr lang="en-US" dirty="0"/>
          </a:p>
        </p:txBody>
      </p:sp>
      <p:sp>
        <p:nvSpPr>
          <p:cNvPr id="5" name="TextBox 4"/>
          <p:cNvSpPr txBox="1"/>
          <p:nvPr/>
        </p:nvSpPr>
        <p:spPr>
          <a:xfrm>
            <a:off x="609600" y="1197887"/>
            <a:ext cx="11201400" cy="5262979"/>
          </a:xfrm>
          <a:prstGeom prst="rect">
            <a:avLst/>
          </a:prstGeom>
          <a:noFill/>
        </p:spPr>
        <p:txBody>
          <a:bodyPr wrap="square" rtlCol="0">
            <a:spAutoFit/>
          </a:bodyPr>
          <a:lstStyle/>
          <a:p>
            <a:pPr marL="342900" indent="-342900">
              <a:lnSpc>
                <a:spcPct val="120000"/>
              </a:lnSpc>
              <a:buFont typeface="Arial"/>
              <a:buChar char="•"/>
            </a:pPr>
            <a:r>
              <a:rPr lang="en-US" sz="2000" dirty="0">
                <a:solidFill>
                  <a:srgbClr val="FFFFFF"/>
                </a:solidFill>
              </a:rPr>
              <a:t>The Joint Polar Satellite System (JPSS) Suomi National Polar-orbiting Partnership (S-NPP) and NOAA-20 satellites provide global coverage of level-2 geophysical products from the Visible Infrared Imager Radiometer Suite, (VIIRS), Cross-track Infrared Sounder (CrIS), </a:t>
            </a:r>
            <a:r>
              <a:rPr lang="en-US" sz="2000" dirty="0" smtClean="0">
                <a:solidFill>
                  <a:srgbClr val="FFFFFF"/>
                </a:solidFill>
              </a:rPr>
              <a:t>Advanced </a:t>
            </a:r>
            <a:r>
              <a:rPr lang="en-US" sz="2000" dirty="0">
                <a:solidFill>
                  <a:srgbClr val="FFFFFF"/>
                </a:solidFill>
              </a:rPr>
              <a:t>Technology Microwave Sounder (ATMS</a:t>
            </a:r>
            <a:r>
              <a:rPr lang="en-US" sz="2000" dirty="0" smtClean="0">
                <a:solidFill>
                  <a:srgbClr val="FFFFFF"/>
                </a:solidFill>
              </a:rPr>
              <a:t>), and the Ozone Mapping Profiler Suite (OMPS) </a:t>
            </a:r>
            <a:r>
              <a:rPr lang="en-US" sz="2000" dirty="0">
                <a:solidFill>
                  <a:srgbClr val="FFFFFF"/>
                </a:solidFill>
              </a:rPr>
              <a:t>instruments.  </a:t>
            </a:r>
            <a:endParaRPr lang="en-US" sz="2000" dirty="0" smtClean="0">
              <a:solidFill>
                <a:srgbClr val="FFFFFF"/>
              </a:solidFill>
            </a:endParaRPr>
          </a:p>
          <a:p>
            <a:pPr marL="342900" indent="-342900">
              <a:lnSpc>
                <a:spcPct val="120000"/>
              </a:lnSpc>
              <a:buFont typeface="Arial"/>
              <a:buChar char="•"/>
            </a:pPr>
            <a:endParaRPr lang="en-US" sz="2000" dirty="0">
              <a:solidFill>
                <a:srgbClr val="FFFFFF"/>
              </a:solidFill>
            </a:endParaRPr>
          </a:p>
          <a:p>
            <a:pPr marL="342900" indent="-342900">
              <a:lnSpc>
                <a:spcPct val="120000"/>
              </a:lnSpc>
              <a:buFont typeface="Arial"/>
              <a:buChar char="•"/>
            </a:pPr>
            <a:r>
              <a:rPr lang="en-US" sz="2000" dirty="0" smtClean="0">
                <a:solidFill>
                  <a:srgbClr val="FFFFFF"/>
                </a:solidFill>
              </a:rPr>
              <a:t>These </a:t>
            </a:r>
            <a:r>
              <a:rPr lang="en-US" sz="2000" dirty="0">
                <a:solidFill>
                  <a:srgbClr val="FFFFFF"/>
                </a:solidFill>
              </a:rPr>
              <a:t>imagery, cloud, aerosol, land, ocean and atmospheric products are available to users via the NOAA Product Distribution and Access (PDA) and the Comprehensive Large Array-data Stewardship System (CLASS).  </a:t>
            </a:r>
            <a:endParaRPr lang="en-US" sz="2000" dirty="0" smtClean="0">
              <a:solidFill>
                <a:srgbClr val="FFFFFF"/>
              </a:solidFill>
            </a:endParaRPr>
          </a:p>
          <a:p>
            <a:pPr marL="342900" indent="-342900">
              <a:lnSpc>
                <a:spcPct val="120000"/>
              </a:lnSpc>
              <a:buFont typeface="Arial"/>
              <a:buChar char="•"/>
            </a:pPr>
            <a:endParaRPr lang="en-US" sz="2000" dirty="0">
              <a:solidFill>
                <a:srgbClr val="FFFFFF"/>
              </a:solidFill>
            </a:endParaRPr>
          </a:p>
          <a:p>
            <a:pPr marL="342900" indent="-342900">
              <a:lnSpc>
                <a:spcPct val="120000"/>
              </a:lnSpc>
              <a:buFont typeface="Arial"/>
              <a:buChar char="•"/>
            </a:pPr>
            <a:r>
              <a:rPr lang="en-US" sz="2000" dirty="0" smtClean="0">
                <a:solidFill>
                  <a:srgbClr val="FFFFFF"/>
                </a:solidFill>
              </a:rPr>
              <a:t>The </a:t>
            </a:r>
            <a:r>
              <a:rPr lang="en-US" sz="2000" dirty="0">
                <a:solidFill>
                  <a:srgbClr val="FFFFFF"/>
                </a:solidFill>
              </a:rPr>
              <a:t>JPSS program has been working with the Cooperative Institute for Meteorological Satellite Studies (CIMSS) at the University of Wisconsin (UW) to migrate the </a:t>
            </a:r>
            <a:r>
              <a:rPr lang="en-US" sz="2000" dirty="0" smtClean="0">
                <a:solidFill>
                  <a:srgbClr val="FFFFFF"/>
                </a:solidFill>
              </a:rPr>
              <a:t>same high quality JPSS </a:t>
            </a:r>
            <a:r>
              <a:rPr lang="en-US" sz="2000" dirty="0">
                <a:solidFill>
                  <a:srgbClr val="FFFFFF"/>
                </a:solidFill>
              </a:rPr>
              <a:t>algorithms </a:t>
            </a:r>
            <a:r>
              <a:rPr lang="en-US" sz="2000" dirty="0" smtClean="0">
                <a:solidFill>
                  <a:srgbClr val="FFFFFF"/>
                </a:solidFill>
              </a:rPr>
              <a:t>to </a:t>
            </a:r>
            <a:r>
              <a:rPr lang="en-US" sz="2000" dirty="0">
                <a:solidFill>
                  <a:srgbClr val="FFFFFF"/>
                </a:solidFill>
              </a:rPr>
              <a:t>the Community Satellite Processing Package (CSPP) which supports the Direct Broadcast (DB) meteorological and environmental satellite </a:t>
            </a:r>
            <a:r>
              <a:rPr lang="en-US" sz="2000" dirty="0" smtClean="0">
                <a:solidFill>
                  <a:srgbClr val="FFFFFF"/>
                </a:solidFill>
              </a:rPr>
              <a:t>community.</a:t>
            </a:r>
            <a:endParaRPr lang="en-US" sz="2000" dirty="0">
              <a:solidFill>
                <a:srgbClr val="FFFFFF"/>
              </a:solidFill>
            </a:endParaRPr>
          </a:p>
        </p:txBody>
      </p:sp>
    </p:spTree>
    <p:extLst>
      <p:ext uri="{BB962C8B-B14F-4D97-AF65-F5344CB8AC3E}">
        <p14:creationId xmlns:p14="http://schemas.microsoft.com/office/powerpoint/2010/main" val="971906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CSPP and JPSS</a:t>
            </a:r>
            <a:endParaRPr lang="en-US" dirty="0"/>
          </a:p>
        </p:txBody>
      </p:sp>
      <p:sp>
        <p:nvSpPr>
          <p:cNvPr id="4" name="TextBox 3"/>
          <p:cNvSpPr txBox="1"/>
          <p:nvPr/>
        </p:nvSpPr>
        <p:spPr>
          <a:xfrm>
            <a:off x="609600" y="1197887"/>
            <a:ext cx="10668000" cy="3775393"/>
          </a:xfrm>
          <a:prstGeom prst="rect">
            <a:avLst/>
          </a:prstGeom>
          <a:noFill/>
        </p:spPr>
        <p:txBody>
          <a:bodyPr wrap="square" rtlCol="0">
            <a:spAutoFit/>
          </a:bodyPr>
          <a:lstStyle/>
          <a:p>
            <a:pPr marL="285750" indent="-285750">
              <a:lnSpc>
                <a:spcPct val="120000"/>
              </a:lnSpc>
              <a:buFont typeface="Arial"/>
              <a:buChar char="•"/>
            </a:pPr>
            <a:r>
              <a:rPr lang="en-US" sz="2000" dirty="0" smtClean="0">
                <a:solidFill>
                  <a:schemeClr val="bg1"/>
                </a:solidFill>
              </a:rPr>
              <a:t>Community </a:t>
            </a:r>
            <a:r>
              <a:rPr lang="en-US" sz="2000" dirty="0">
                <a:solidFill>
                  <a:schemeClr val="bg1"/>
                </a:solidFill>
              </a:rPr>
              <a:t>Satellite Processing Package (CSPP) is a collection of free and open source software packages for processing direct broadcast (DB) data from polar-orbiting and geostationary meteorological satellites. </a:t>
            </a:r>
            <a:endParaRPr lang="en-US" sz="2000" dirty="0" smtClean="0">
              <a:solidFill>
                <a:schemeClr val="bg1"/>
              </a:solidFill>
            </a:endParaRPr>
          </a:p>
          <a:p>
            <a:pPr>
              <a:lnSpc>
                <a:spcPct val="120000"/>
              </a:lnSpc>
            </a:pPr>
            <a:endParaRPr lang="en-US" sz="2000" dirty="0">
              <a:solidFill>
                <a:schemeClr val="bg1"/>
              </a:solidFill>
            </a:endParaRPr>
          </a:p>
          <a:p>
            <a:pPr marL="285750" indent="-285750">
              <a:lnSpc>
                <a:spcPct val="120000"/>
              </a:lnSpc>
              <a:buFont typeface="Arial"/>
              <a:buChar char="•"/>
            </a:pPr>
            <a:r>
              <a:rPr lang="en-US" sz="2000" dirty="0" smtClean="0">
                <a:solidFill>
                  <a:schemeClr val="bg1"/>
                </a:solidFill>
              </a:rPr>
              <a:t>University </a:t>
            </a:r>
            <a:r>
              <a:rPr lang="en-US" sz="2000" dirty="0">
                <a:solidFill>
                  <a:schemeClr val="bg1"/>
                </a:solidFill>
              </a:rPr>
              <a:t>of Wisconsin, Cooperative Institute for Meteorological Satellite Studies (CIMSS) provides the CSPP to regional and global DB users. </a:t>
            </a:r>
            <a:endParaRPr lang="en-US" sz="2000" dirty="0" smtClean="0">
              <a:solidFill>
                <a:schemeClr val="bg1"/>
              </a:solidFill>
            </a:endParaRPr>
          </a:p>
          <a:p>
            <a:pPr>
              <a:lnSpc>
                <a:spcPct val="120000"/>
              </a:lnSpc>
            </a:pPr>
            <a:endParaRPr lang="en-US" sz="2000" dirty="0">
              <a:solidFill>
                <a:schemeClr val="bg1"/>
              </a:solidFill>
            </a:endParaRPr>
          </a:p>
          <a:p>
            <a:pPr marL="285750" indent="-285750">
              <a:lnSpc>
                <a:spcPct val="120000"/>
              </a:lnSpc>
              <a:buFont typeface="Arial"/>
              <a:buChar char="•"/>
            </a:pPr>
            <a:r>
              <a:rPr lang="en-US" sz="2000" dirty="0" smtClean="0">
                <a:solidFill>
                  <a:schemeClr val="bg1"/>
                </a:solidFill>
              </a:rPr>
              <a:t>NOAA</a:t>
            </a:r>
            <a:r>
              <a:rPr lang="en-US" sz="2000" dirty="0">
                <a:solidFill>
                  <a:schemeClr val="bg1"/>
                </a:solidFill>
              </a:rPr>
              <a:t>/NESDIS/Satellite Applications and Research (STAR) develops, tests, and provides JPSS </a:t>
            </a:r>
            <a:r>
              <a:rPr lang="en-US" sz="2000" dirty="0" smtClean="0">
                <a:solidFill>
                  <a:schemeClr val="bg1"/>
                </a:solidFill>
              </a:rPr>
              <a:t>Enterprise Algorithms </a:t>
            </a:r>
            <a:r>
              <a:rPr lang="en-US" sz="2000" dirty="0">
                <a:solidFill>
                  <a:schemeClr val="bg1"/>
                </a:solidFill>
              </a:rPr>
              <a:t>to CIMSS where they get integrated into and distributed via CSPP. </a:t>
            </a:r>
            <a:endParaRPr lang="en-US" sz="2000" dirty="0" smtClean="0">
              <a:solidFill>
                <a:schemeClr val="bg1"/>
              </a:solidFill>
            </a:endParaRPr>
          </a:p>
        </p:txBody>
      </p:sp>
    </p:spTree>
    <p:extLst>
      <p:ext uri="{BB962C8B-B14F-4D97-AF65-F5344CB8AC3E}">
        <p14:creationId xmlns:p14="http://schemas.microsoft.com/office/powerpoint/2010/main" val="3394810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JPSS Series Mission Architecture</a:t>
            </a:r>
            <a:endParaRPr lang="en-US" dirty="0"/>
          </a:p>
        </p:txBody>
      </p:sp>
      <p:pic>
        <p:nvPicPr>
          <p:cNvPr id="4" name="Picture 3">
            <a:extLst>
              <a:ext uri="{FF2B5EF4-FFF2-40B4-BE49-F238E27FC236}">
                <a16:creationId xmlns:a16="http://schemas.microsoft.com/office/drawing/2014/main" id="{5B180407-A546-2B43-982A-CB488F8DB7D9}"/>
              </a:ext>
            </a:extLst>
          </p:cNvPr>
          <p:cNvPicPr>
            <a:picLocks noChangeAspect="1"/>
          </p:cNvPicPr>
          <p:nvPr/>
        </p:nvPicPr>
        <p:blipFill>
          <a:blip r:embed="rId2"/>
          <a:stretch>
            <a:fillRect/>
          </a:stretch>
        </p:blipFill>
        <p:spPr>
          <a:xfrm>
            <a:off x="661064" y="1143000"/>
            <a:ext cx="8330536" cy="5669280"/>
          </a:xfrm>
          <a:prstGeom prst="rect">
            <a:avLst/>
          </a:prstGeom>
          <a:ln w="38100">
            <a:solidFill>
              <a:schemeClr val="tx1"/>
            </a:solidFill>
          </a:ln>
        </p:spPr>
      </p:pic>
      <p:sp>
        <p:nvSpPr>
          <p:cNvPr id="5" name="TextBox 4"/>
          <p:cNvSpPr txBox="1"/>
          <p:nvPr/>
        </p:nvSpPr>
        <p:spPr>
          <a:xfrm>
            <a:off x="9067801" y="1371600"/>
            <a:ext cx="297180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JPSS Enterprise Algorithms run within the JPSS Ground System and generate environmental data products from Stored Mission Data (SMD) using </a:t>
            </a:r>
            <a:r>
              <a:rPr lang="en-US" dirty="0">
                <a:solidFill>
                  <a:schemeClr val="bg1"/>
                </a:solidFill>
              </a:rPr>
              <a:t>high quality science and </a:t>
            </a:r>
            <a:r>
              <a:rPr lang="en-US" dirty="0" smtClean="0">
                <a:solidFill>
                  <a:schemeClr val="bg1"/>
                </a:solidFill>
              </a:rPr>
              <a:t>rigor. </a:t>
            </a:r>
          </a:p>
          <a:p>
            <a:endParaRPr lang="en-US" dirty="0" smtClean="0">
              <a:solidFill>
                <a:schemeClr val="bg1"/>
              </a:solidFill>
            </a:endParaRPr>
          </a:p>
          <a:p>
            <a:pPr marL="285750" indent="-285750">
              <a:buFont typeface="Arial" panose="020B0604020202020204" pitchFamily="34" charset="0"/>
              <a:buChar char="•"/>
            </a:pPr>
            <a:r>
              <a:rPr lang="en-US" dirty="0" smtClean="0">
                <a:solidFill>
                  <a:schemeClr val="bg1"/>
                </a:solidFill>
              </a:rPr>
              <a:t>The same JPSS Enterprise Algorithms run within CSPP and generate the same high quality data products from the High Rate Data (HRD) stream.  </a:t>
            </a:r>
            <a:endParaRPr lang="en-US" dirty="0">
              <a:solidFill>
                <a:schemeClr val="bg1"/>
              </a:solidFill>
            </a:endParaRPr>
          </a:p>
        </p:txBody>
      </p:sp>
    </p:spTree>
    <p:extLst>
      <p:ext uri="{BB962C8B-B14F-4D97-AF65-F5344CB8AC3E}">
        <p14:creationId xmlns:p14="http://schemas.microsoft.com/office/powerpoint/2010/main" val="78459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CSPP Provides NOAA Enterprise Algorithms</a:t>
            </a:r>
            <a:endParaRPr lang="en-US" dirty="0"/>
          </a:p>
        </p:txBody>
      </p:sp>
      <p:sp>
        <p:nvSpPr>
          <p:cNvPr id="4" name="TextBox 3"/>
          <p:cNvSpPr txBox="1"/>
          <p:nvPr/>
        </p:nvSpPr>
        <p:spPr>
          <a:xfrm>
            <a:off x="609600" y="1197887"/>
            <a:ext cx="11201400" cy="5016758"/>
          </a:xfrm>
          <a:prstGeom prst="rect">
            <a:avLst/>
          </a:prstGeom>
          <a:noFill/>
        </p:spPr>
        <p:txBody>
          <a:bodyPr wrap="square" rtlCol="0">
            <a:spAutoFit/>
          </a:bodyPr>
          <a:lstStyle/>
          <a:p>
            <a:r>
              <a:rPr lang="en-US" sz="2000" b="1" dirty="0" smtClean="0">
                <a:solidFill>
                  <a:srgbClr val="FFFFFF"/>
                </a:solidFill>
              </a:rPr>
              <a:t>Enterprise Algorithm</a:t>
            </a:r>
          </a:p>
          <a:p>
            <a:pPr marL="342900" indent="-342900">
              <a:buFont typeface="Arial" panose="020B0604020202020204" pitchFamily="34" charset="0"/>
              <a:buChar char="•"/>
            </a:pPr>
            <a:r>
              <a:rPr lang="en-US" sz="2000" dirty="0" smtClean="0">
                <a:solidFill>
                  <a:srgbClr val="FFFFFF"/>
                </a:solidFill>
              </a:rPr>
              <a:t>A term used </a:t>
            </a:r>
            <a:r>
              <a:rPr lang="en-US" sz="2000" dirty="0">
                <a:solidFill>
                  <a:srgbClr val="FFFFFF"/>
                </a:solidFill>
              </a:rPr>
              <a:t>to describe an algorithm that uses the same scientific methodology and software base to create the same classification of product from differing input data (satellite, in-situ or ancillary). </a:t>
            </a:r>
          </a:p>
          <a:p>
            <a:endParaRPr lang="en-US" sz="2000" b="1" dirty="0">
              <a:solidFill>
                <a:srgbClr val="FFFFFF"/>
              </a:solidFill>
            </a:endParaRPr>
          </a:p>
          <a:p>
            <a:r>
              <a:rPr lang="en-US" sz="2000" b="1" dirty="0" smtClean="0">
                <a:solidFill>
                  <a:srgbClr val="FFFFFF"/>
                </a:solidFill>
              </a:rPr>
              <a:t>Benefit </a:t>
            </a:r>
            <a:r>
              <a:rPr lang="en-US" sz="2000" b="1" dirty="0">
                <a:solidFill>
                  <a:srgbClr val="FFFFFF"/>
                </a:solidFill>
              </a:rPr>
              <a:t>of migrating </a:t>
            </a:r>
            <a:r>
              <a:rPr lang="en-US" sz="2000" b="1" dirty="0" smtClean="0">
                <a:solidFill>
                  <a:srgbClr val="FFFFFF"/>
                </a:solidFill>
              </a:rPr>
              <a:t>NOAA Enterprise </a:t>
            </a:r>
            <a:r>
              <a:rPr lang="en-US" sz="2000" b="1" dirty="0">
                <a:solidFill>
                  <a:srgbClr val="FFFFFF"/>
                </a:solidFill>
              </a:rPr>
              <a:t>Algorithms to CSPP </a:t>
            </a:r>
          </a:p>
          <a:p>
            <a:pPr marL="285750" indent="-285750">
              <a:buFont typeface="Arial"/>
              <a:buChar char="•"/>
            </a:pPr>
            <a:r>
              <a:rPr lang="en-US" sz="2000" dirty="0" smtClean="0">
                <a:solidFill>
                  <a:srgbClr val="FFFFFF"/>
                </a:solidFill>
              </a:rPr>
              <a:t>Allows </a:t>
            </a:r>
            <a:r>
              <a:rPr lang="en-US" sz="2000" dirty="0">
                <a:solidFill>
                  <a:srgbClr val="FFFFFF"/>
                </a:solidFill>
              </a:rPr>
              <a:t>for consistency between the algorithms used to process the global data at NESDIS and algorithms used for DB. </a:t>
            </a:r>
          </a:p>
          <a:p>
            <a:pPr marL="285750" indent="-285750">
              <a:buFont typeface="Arial"/>
              <a:buChar char="•"/>
            </a:pPr>
            <a:r>
              <a:rPr lang="en-US" sz="2000" dirty="0" smtClean="0">
                <a:solidFill>
                  <a:srgbClr val="FFFFFF"/>
                </a:solidFill>
              </a:rPr>
              <a:t>Provides </a:t>
            </a:r>
            <a:r>
              <a:rPr lang="en-US" sz="2000" dirty="0">
                <a:solidFill>
                  <a:srgbClr val="FFFFFF"/>
                </a:solidFill>
              </a:rPr>
              <a:t>for well-documented and well-validated algorithms. </a:t>
            </a:r>
          </a:p>
          <a:p>
            <a:pPr marL="285750" indent="-285750">
              <a:buFont typeface="Arial"/>
              <a:buChar char="•"/>
            </a:pPr>
            <a:r>
              <a:rPr lang="en-US" sz="2000" dirty="0" smtClean="0">
                <a:solidFill>
                  <a:srgbClr val="FFFFFF"/>
                </a:solidFill>
              </a:rPr>
              <a:t>Supports </a:t>
            </a:r>
            <a:r>
              <a:rPr lang="en-US" sz="2000" dirty="0">
                <a:solidFill>
                  <a:srgbClr val="FFFFFF"/>
                </a:solidFill>
              </a:rPr>
              <a:t>real-time applications using the most up-to-date science. </a:t>
            </a:r>
          </a:p>
          <a:p>
            <a:pPr marL="285750" indent="-285750">
              <a:buFont typeface="Arial"/>
              <a:buChar char="•"/>
            </a:pPr>
            <a:r>
              <a:rPr lang="en-US" sz="2000" dirty="0" smtClean="0">
                <a:solidFill>
                  <a:srgbClr val="FFFFFF"/>
                </a:solidFill>
              </a:rPr>
              <a:t>Improves </a:t>
            </a:r>
            <a:r>
              <a:rPr lang="en-US" sz="2000" dirty="0">
                <a:solidFill>
                  <a:srgbClr val="FFFFFF"/>
                </a:solidFill>
              </a:rPr>
              <a:t>coordination between the JPSS science teams (STAR), </a:t>
            </a:r>
            <a:r>
              <a:rPr lang="en-US" sz="2000" dirty="0" smtClean="0">
                <a:solidFill>
                  <a:srgbClr val="FFFFFF"/>
                </a:solidFill>
              </a:rPr>
              <a:t>CIMSS</a:t>
            </a:r>
            <a:r>
              <a:rPr lang="en-US" sz="2000" dirty="0">
                <a:solidFill>
                  <a:srgbClr val="FFFFFF"/>
                </a:solidFill>
              </a:rPr>
              <a:t>, CSPP, and satellite data users. </a:t>
            </a:r>
          </a:p>
          <a:p>
            <a:pPr marL="285750" indent="-285750">
              <a:buFont typeface="Arial"/>
              <a:buChar char="•"/>
            </a:pPr>
            <a:r>
              <a:rPr lang="en-US" sz="2000" dirty="0" smtClean="0">
                <a:solidFill>
                  <a:srgbClr val="FFFFFF"/>
                </a:solidFill>
              </a:rPr>
              <a:t>Facilitates </a:t>
            </a:r>
            <a:r>
              <a:rPr lang="en-US" sz="2000" dirty="0">
                <a:solidFill>
                  <a:srgbClr val="FFFFFF"/>
                </a:solidFill>
              </a:rPr>
              <a:t>data product improvement based on feedback from the </a:t>
            </a:r>
            <a:r>
              <a:rPr lang="en-US" sz="2000" dirty="0" smtClean="0">
                <a:solidFill>
                  <a:srgbClr val="FFFFFF"/>
                </a:solidFill>
              </a:rPr>
              <a:t>DB </a:t>
            </a:r>
            <a:r>
              <a:rPr lang="en-US" sz="2000" dirty="0">
                <a:solidFill>
                  <a:srgbClr val="FFFFFF"/>
                </a:solidFill>
              </a:rPr>
              <a:t>users to the science teams. </a:t>
            </a:r>
          </a:p>
          <a:p>
            <a:pPr marL="285750" indent="-285750">
              <a:buFont typeface="Arial"/>
              <a:buChar char="•"/>
            </a:pPr>
            <a:r>
              <a:rPr lang="en-US" sz="2000" dirty="0" smtClean="0">
                <a:solidFill>
                  <a:srgbClr val="FFFFFF"/>
                </a:solidFill>
              </a:rPr>
              <a:t>Applies </a:t>
            </a:r>
            <a:r>
              <a:rPr lang="en-US" sz="2000" dirty="0">
                <a:solidFill>
                  <a:srgbClr val="FFFFFF"/>
                </a:solidFill>
              </a:rPr>
              <a:t>to data from multiple instruments on both polar-orbiting and </a:t>
            </a:r>
            <a:r>
              <a:rPr lang="en-US" sz="2000" dirty="0" smtClean="0">
                <a:solidFill>
                  <a:srgbClr val="FFFFFF"/>
                </a:solidFill>
              </a:rPr>
              <a:t>geostationary </a:t>
            </a:r>
            <a:r>
              <a:rPr lang="en-US" sz="2000" dirty="0">
                <a:solidFill>
                  <a:srgbClr val="FFFFFF"/>
                </a:solidFill>
              </a:rPr>
              <a:t>satellites. </a:t>
            </a:r>
          </a:p>
          <a:p>
            <a:pPr marL="285750" indent="-285750">
              <a:buFont typeface="Arial"/>
              <a:buChar char="•"/>
            </a:pPr>
            <a:r>
              <a:rPr lang="en-US" sz="2000" dirty="0" smtClean="0">
                <a:solidFill>
                  <a:srgbClr val="FFFFFF"/>
                </a:solidFill>
              </a:rPr>
              <a:t>Ensures </a:t>
            </a:r>
            <a:r>
              <a:rPr lang="en-US" sz="2000" dirty="0">
                <a:solidFill>
                  <a:srgbClr val="FFFFFF"/>
                </a:solidFill>
              </a:rPr>
              <a:t>continuity of NOAA satellite-derived products between </a:t>
            </a:r>
            <a:r>
              <a:rPr lang="en-US" sz="2000" dirty="0" smtClean="0">
                <a:solidFill>
                  <a:srgbClr val="FFFFFF"/>
                </a:solidFill>
              </a:rPr>
              <a:t>current </a:t>
            </a:r>
            <a:r>
              <a:rPr lang="en-US" sz="2000" dirty="0">
                <a:solidFill>
                  <a:srgbClr val="FFFFFF"/>
                </a:solidFill>
              </a:rPr>
              <a:t>and future satellites. </a:t>
            </a:r>
          </a:p>
        </p:txBody>
      </p:sp>
    </p:spTree>
    <p:extLst>
      <p:ext uri="{BB962C8B-B14F-4D97-AF65-F5344CB8AC3E}">
        <p14:creationId xmlns:p14="http://schemas.microsoft.com/office/powerpoint/2010/main" val="3362931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 Enterprise Algorithm Example</a:t>
            </a:r>
            <a:endParaRPr lang="en-US" dirty="0"/>
          </a:p>
        </p:txBody>
      </p:sp>
      <p:pic>
        <p:nvPicPr>
          <p:cNvPr id="3" name="Picture 2" descr="Screen Shot 2019-06-20 at 9.3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914402"/>
            <a:ext cx="9644671" cy="5943598"/>
          </a:xfrm>
          <a:prstGeom prst="rect">
            <a:avLst/>
          </a:prstGeom>
        </p:spPr>
      </p:pic>
    </p:spTree>
    <p:extLst>
      <p:ext uri="{BB962C8B-B14F-4D97-AF65-F5344CB8AC3E}">
        <p14:creationId xmlns:p14="http://schemas.microsoft.com/office/powerpoint/2010/main" val="1589408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JPSS Data </a:t>
            </a:r>
            <a:r>
              <a:rPr lang="en-US" dirty="0" smtClean="0"/>
              <a:t>Products available via CSPP</a:t>
            </a:r>
            <a:br>
              <a:rPr lang="en-US" dirty="0" smtClean="0"/>
            </a:br>
            <a:r>
              <a:rPr lang="en-US" sz="2400" dirty="0" smtClean="0"/>
              <a:t>VIIRS Cloud Products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61102499"/>
              </p:ext>
            </p:extLst>
          </p:nvPr>
        </p:nvGraphicFramePr>
        <p:xfrm>
          <a:off x="381000" y="1143000"/>
          <a:ext cx="6324600" cy="5516880"/>
        </p:xfrm>
        <a:graphic>
          <a:graphicData uri="http://schemas.openxmlformats.org/drawingml/2006/table">
            <a:tbl>
              <a:tblPr bandRow="1">
                <a:tableStyleId>{5C22544A-7EE6-4342-B048-85BDC9FD1C3A}</a:tableStyleId>
              </a:tblPr>
              <a:tblGrid>
                <a:gridCol w="1297354">
                  <a:extLst>
                    <a:ext uri="{9D8B030D-6E8A-4147-A177-3AD203B41FA5}">
                      <a16:colId xmlns:a16="http://schemas.microsoft.com/office/drawing/2014/main" val="20000"/>
                    </a:ext>
                  </a:extLst>
                </a:gridCol>
                <a:gridCol w="5027246">
                  <a:extLst>
                    <a:ext uri="{9D8B030D-6E8A-4147-A177-3AD203B41FA5}">
                      <a16:colId xmlns:a16="http://schemas.microsoft.com/office/drawing/2014/main" val="20001"/>
                    </a:ext>
                  </a:extLst>
                </a:gridCol>
              </a:tblGrid>
              <a:tr h="370840">
                <a:tc>
                  <a:txBody>
                    <a:bodyPr/>
                    <a:lstStyle/>
                    <a:p>
                      <a:r>
                        <a:rPr lang="en-US" sz="1400" dirty="0" smtClean="0"/>
                        <a:t>Cloud Mask</a:t>
                      </a:r>
                      <a:endParaRPr lang="en-US" sz="1400" dirty="0"/>
                    </a:p>
                  </a:txBody>
                  <a:tcPr/>
                </a:tc>
                <a:tc>
                  <a:txBody>
                    <a:bodyPr/>
                    <a:lstStyle/>
                    <a:p>
                      <a:r>
                        <a:rPr lang="en-US" sz="1400" dirty="0" smtClean="0"/>
                        <a:t>Describes the area of the Earth’s horizontal</a:t>
                      </a:r>
                      <a:r>
                        <a:rPr lang="en-US" sz="1400" baseline="0" dirty="0" smtClean="0"/>
                        <a:t> surface that is masked by the vertical projection of detectable clouds.</a:t>
                      </a:r>
                      <a:endParaRPr lang="en-US" sz="1400" dirty="0"/>
                    </a:p>
                  </a:txBody>
                  <a:tcPr/>
                </a:tc>
                <a:extLst>
                  <a:ext uri="{0D108BD9-81ED-4DB2-BD59-A6C34878D82A}">
                    <a16:rowId xmlns:a16="http://schemas.microsoft.com/office/drawing/2014/main" val="10000"/>
                  </a:ext>
                </a:extLst>
              </a:tr>
              <a:tr h="370840">
                <a:tc>
                  <a:txBody>
                    <a:bodyPr/>
                    <a:lstStyle/>
                    <a:p>
                      <a:r>
                        <a:rPr lang="en-US" sz="1400" dirty="0" smtClean="0"/>
                        <a:t>Cloud Top Height</a:t>
                      </a:r>
                      <a:endParaRPr lang="en-US" sz="1400" dirty="0"/>
                    </a:p>
                  </a:txBody>
                  <a:tcPr/>
                </a:tc>
                <a:tc>
                  <a:txBody>
                    <a:bodyPr/>
                    <a:lstStyle/>
                    <a:p>
                      <a:r>
                        <a:rPr lang="en-US" sz="1400" dirty="0" smtClean="0"/>
                        <a:t>Set of heights above mean sea level of the tops of the cloud layers for each cloud-covered Earth location.</a:t>
                      </a:r>
                      <a:endParaRPr lang="en-US" sz="1400" dirty="0"/>
                    </a:p>
                  </a:txBody>
                  <a:tcPr/>
                </a:tc>
                <a:extLst>
                  <a:ext uri="{0D108BD9-81ED-4DB2-BD59-A6C34878D82A}">
                    <a16:rowId xmlns:a16="http://schemas.microsoft.com/office/drawing/2014/main" val="10001"/>
                  </a:ext>
                </a:extLst>
              </a:tr>
              <a:tr h="370840">
                <a:tc>
                  <a:txBody>
                    <a:bodyPr/>
                    <a:lstStyle/>
                    <a:p>
                      <a:r>
                        <a:rPr lang="en-US" sz="1400" dirty="0" smtClean="0"/>
                        <a:t>Cloud Base Height</a:t>
                      </a:r>
                      <a:endParaRPr lang="en-US" sz="1400" dirty="0"/>
                    </a:p>
                  </a:txBody>
                  <a:tcPr/>
                </a:tc>
                <a:tc>
                  <a:txBody>
                    <a:bodyPr/>
                    <a:lstStyle/>
                    <a:p>
                      <a:r>
                        <a:rPr lang="en-US" sz="1400" dirty="0" smtClean="0"/>
                        <a:t>Height above sea level where clouds occur.</a:t>
                      </a:r>
                      <a:endParaRPr lang="en-US" sz="1400" dirty="0"/>
                    </a:p>
                  </a:txBody>
                  <a:tcPr/>
                </a:tc>
                <a:extLst>
                  <a:ext uri="{0D108BD9-81ED-4DB2-BD59-A6C34878D82A}">
                    <a16:rowId xmlns:a16="http://schemas.microsoft.com/office/drawing/2014/main" val="10002"/>
                  </a:ext>
                </a:extLst>
              </a:tr>
              <a:tr h="370840">
                <a:tc>
                  <a:txBody>
                    <a:bodyPr/>
                    <a:lstStyle/>
                    <a:p>
                      <a:r>
                        <a:rPr lang="en-US" sz="1400" dirty="0" smtClean="0"/>
                        <a:t>Cloud Cover Layers</a:t>
                      </a:r>
                      <a:endParaRPr lang="en-US" sz="1400" dirty="0"/>
                    </a:p>
                  </a:txBody>
                  <a:tcPr/>
                </a:tc>
                <a:tc>
                  <a:txBody>
                    <a:bodyPr/>
                    <a:lstStyle/>
                    <a:p>
                      <a:r>
                        <a:rPr lang="en-US" sz="1400" dirty="0" smtClean="0"/>
                        <a:t>Fraction of a given area</a:t>
                      </a:r>
                      <a:r>
                        <a:rPr lang="en-US" sz="1400" baseline="0" dirty="0" smtClean="0"/>
                        <a:t> of the Earth’s horizontal surface that is masked y the vertical projection of clouds.</a:t>
                      </a:r>
                      <a:endParaRPr lang="en-US" sz="1400" dirty="0"/>
                    </a:p>
                  </a:txBody>
                  <a:tcPr/>
                </a:tc>
                <a:extLst>
                  <a:ext uri="{0D108BD9-81ED-4DB2-BD59-A6C34878D82A}">
                    <a16:rowId xmlns:a16="http://schemas.microsoft.com/office/drawing/2014/main" val="10003"/>
                  </a:ext>
                </a:extLst>
              </a:tr>
              <a:tr h="370840">
                <a:tc>
                  <a:txBody>
                    <a:bodyPr/>
                    <a:lstStyle/>
                    <a:p>
                      <a:r>
                        <a:rPr lang="en-US" sz="1400" dirty="0" smtClean="0"/>
                        <a:t>Cloud Optical Depth</a:t>
                      </a:r>
                      <a:endParaRPr lang="en-US" sz="1400" dirty="0"/>
                    </a:p>
                  </a:txBody>
                  <a:tcPr/>
                </a:tc>
                <a:tc>
                  <a:txBody>
                    <a:bodyPr/>
                    <a:lstStyle/>
                    <a:p>
                      <a:r>
                        <a:rPr lang="en-US" sz="1400" dirty="0" smtClean="0"/>
                        <a:t>Optical depth</a:t>
                      </a:r>
                      <a:r>
                        <a:rPr lang="en-US" sz="1400" baseline="0" dirty="0" smtClean="0"/>
                        <a:t> of the atmosphere due to cloud droplets, per unit cross section integrated over every distinguishable cloud layer and all distinguishable cloud layers in aggregate, in a vertical column above a horizontal cell on the Earth’s surface.</a:t>
                      </a:r>
                      <a:endParaRPr lang="en-US" sz="1400" dirty="0"/>
                    </a:p>
                  </a:txBody>
                  <a:tcPr/>
                </a:tc>
                <a:extLst>
                  <a:ext uri="{0D108BD9-81ED-4DB2-BD59-A6C34878D82A}">
                    <a16:rowId xmlns:a16="http://schemas.microsoft.com/office/drawing/2014/main" val="10004"/>
                  </a:ext>
                </a:extLst>
              </a:tr>
              <a:tr h="370840">
                <a:tc>
                  <a:txBody>
                    <a:bodyPr/>
                    <a:lstStyle/>
                    <a:p>
                      <a:r>
                        <a:rPr lang="en-US" sz="1400" dirty="0" smtClean="0"/>
                        <a:t>Cloud Particle Size Distribution</a:t>
                      </a:r>
                      <a:endParaRPr lang="en-US" sz="1400" dirty="0"/>
                    </a:p>
                  </a:txBody>
                  <a:tcPr/>
                </a:tc>
                <a:tc>
                  <a:txBody>
                    <a:bodyPr/>
                    <a:lstStyle/>
                    <a:p>
                      <a:r>
                        <a:rPr lang="en-US" sz="1400" dirty="0" smtClean="0"/>
                        <a:t>Representation of the cloud particle size distribution.  The effective radius</a:t>
                      </a:r>
                      <a:r>
                        <a:rPr lang="en-US" sz="1400" baseline="0" dirty="0" smtClean="0"/>
                        <a:t> is defined as the ratio of the third moment of the drop size distribution to the second moment, averaged over a layer of air within a cloud.</a:t>
                      </a:r>
                      <a:endParaRPr lang="en-US" sz="1400" dirty="0"/>
                    </a:p>
                  </a:txBody>
                  <a:tcPr/>
                </a:tc>
                <a:extLst>
                  <a:ext uri="{0D108BD9-81ED-4DB2-BD59-A6C34878D82A}">
                    <a16:rowId xmlns:a16="http://schemas.microsoft.com/office/drawing/2014/main" val="10005"/>
                  </a:ext>
                </a:extLst>
              </a:tr>
              <a:tr h="370840">
                <a:tc>
                  <a:txBody>
                    <a:bodyPr/>
                    <a:lstStyle/>
                    <a:p>
                      <a:r>
                        <a:rPr lang="en-US" sz="1400" dirty="0" smtClean="0"/>
                        <a:t>Cloud </a:t>
                      </a:r>
                      <a:r>
                        <a:rPr lang="en-US" sz="1400" dirty="0" smtClean="0"/>
                        <a:t>Phase and Type</a:t>
                      </a:r>
                      <a:endParaRPr lang="en-US" sz="1400" dirty="0"/>
                    </a:p>
                  </a:txBody>
                  <a:tcPr/>
                </a:tc>
                <a:tc>
                  <a:txBody>
                    <a:bodyPr/>
                    <a:lstStyle/>
                    <a:p>
                      <a:r>
                        <a:rPr lang="en-US" sz="1400" dirty="0" smtClean="0"/>
                        <a:t>Provides the primary</a:t>
                      </a:r>
                      <a:r>
                        <a:rPr lang="en-US" sz="1400" baseline="0" dirty="0" smtClean="0"/>
                        <a:t> phase of the cloud (Clear, Liquid, </a:t>
                      </a:r>
                      <a:r>
                        <a:rPr lang="en-US" sz="1400" baseline="0" dirty="0" err="1" smtClean="0"/>
                        <a:t>supercooled</a:t>
                      </a:r>
                      <a:r>
                        <a:rPr lang="en-US" sz="1400" baseline="0" dirty="0" smtClean="0"/>
                        <a:t>,  Mixed, Ice, and Unknown).</a:t>
                      </a:r>
                      <a:endParaRPr lang="en-US" sz="1400" dirty="0"/>
                    </a:p>
                  </a:txBody>
                  <a:tcPr/>
                </a:tc>
                <a:extLst>
                  <a:ext uri="{0D108BD9-81ED-4DB2-BD59-A6C34878D82A}">
                    <a16:rowId xmlns:a16="http://schemas.microsoft.com/office/drawing/2014/main" val="10006"/>
                  </a:ext>
                </a:extLst>
              </a:tr>
              <a:tr h="370840">
                <a:tc>
                  <a:txBody>
                    <a:bodyPr/>
                    <a:lstStyle/>
                    <a:p>
                      <a:r>
                        <a:rPr lang="en-US" sz="1400" dirty="0" smtClean="0"/>
                        <a:t>Cloud Top</a:t>
                      </a:r>
                      <a:r>
                        <a:rPr lang="en-US" sz="1400" baseline="0" dirty="0" smtClean="0"/>
                        <a:t> Pressure </a:t>
                      </a:r>
                      <a:endParaRPr lang="en-US" sz="1400" dirty="0"/>
                    </a:p>
                  </a:txBody>
                  <a:tcPr/>
                </a:tc>
                <a:tc>
                  <a:txBody>
                    <a:bodyPr/>
                    <a:lstStyle/>
                    <a:p>
                      <a:r>
                        <a:rPr lang="en-US" sz="1400" dirty="0" smtClean="0"/>
                        <a:t>Atmospheric</a:t>
                      </a:r>
                      <a:r>
                        <a:rPr lang="en-US" sz="1400" baseline="0" dirty="0" smtClean="0"/>
                        <a:t> pressures at the tops of the cloud layers overlying each cloud-covered Earth location.</a:t>
                      </a:r>
                      <a:endParaRPr lang="en-US" sz="1400" dirty="0"/>
                    </a:p>
                  </a:txBody>
                  <a:tcPr/>
                </a:tc>
                <a:extLst>
                  <a:ext uri="{0D108BD9-81ED-4DB2-BD59-A6C34878D82A}">
                    <a16:rowId xmlns:a16="http://schemas.microsoft.com/office/drawing/2014/main" val="10007"/>
                  </a:ext>
                </a:extLst>
              </a:tr>
              <a:tr h="370840">
                <a:tc>
                  <a:txBody>
                    <a:bodyPr/>
                    <a:lstStyle/>
                    <a:p>
                      <a:r>
                        <a:rPr lang="en-US" sz="1400" dirty="0" smtClean="0"/>
                        <a:t>Cloud Top Temperature</a:t>
                      </a:r>
                      <a:endParaRPr lang="en-US" sz="1400" dirty="0"/>
                    </a:p>
                  </a:txBody>
                  <a:tcPr/>
                </a:tc>
                <a:tc>
                  <a:txBody>
                    <a:bodyPr/>
                    <a:lstStyle/>
                    <a:p>
                      <a:r>
                        <a:rPr lang="en-US" sz="1400" dirty="0" smtClean="0"/>
                        <a:t>Atmospheric</a:t>
                      </a:r>
                      <a:r>
                        <a:rPr lang="en-US" sz="1400" baseline="0" dirty="0" smtClean="0"/>
                        <a:t> temperature at the tops of the cloud layers overlying each cloud-covered Earth location.</a:t>
                      </a:r>
                      <a:endParaRPr lang="en-US" sz="1400" dirty="0"/>
                    </a:p>
                  </a:txBody>
                  <a:tcPr/>
                </a:tc>
                <a:extLst>
                  <a:ext uri="{0D108BD9-81ED-4DB2-BD59-A6C34878D82A}">
                    <a16:rowId xmlns:a16="http://schemas.microsoft.com/office/drawing/2014/main" val="10008"/>
                  </a:ext>
                </a:extLst>
              </a:tr>
            </a:tbl>
          </a:graphicData>
        </a:graphic>
      </p:graphicFrame>
      <p:pic>
        <p:nvPicPr>
          <p:cNvPr id="2052" name="Picture 4" descr="NOAA-20.VIIRS.2019-04-21.08-00-16.CPHA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0975" y="4191000"/>
            <a:ext cx="2580711"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AA-20.VIIRS.2019-04-21.08-00-16.CTYP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0" y="4191000"/>
            <a:ext cx="2580711"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4.googleusercontent.com/_AZOSV-7E4sELG67TBkGqTwcf4ZKTVbEpSUT9iMG3zdEWAAYnweyCJg0fGxBaH3ue2xrQdRL4ZHTW1A3sBY8rOi-uWROWDz4HRMzKf7bHi-tkaK_k85cg9UNLOzet0zcRuFxK2nd7T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6667" b="65714"/>
          <a:stretch/>
        </p:blipFill>
        <p:spPr bwMode="auto">
          <a:xfrm>
            <a:off x="6747164" y="1143000"/>
            <a:ext cx="1778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h4.googleusercontent.com/_AZOSV-7E4sELG67TBkGqTwcf4ZKTVbEpSUT9iMG3zdEWAAYnweyCJg0fGxBaH3ue2xrQdRL4ZHTW1A3sBY8rOi-uWROWDz4HRMzKf7bHi-tkaK_k85cg9UNLOzet0zcRuFxK2nd7T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33" r="33333" b="65966"/>
          <a:stretch/>
        </p:blipFill>
        <p:spPr bwMode="auto">
          <a:xfrm>
            <a:off x="8551249" y="1143000"/>
            <a:ext cx="179116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s://lh4.googleusercontent.com/_AZOSV-7E4sELG67TBkGqTwcf4ZKTVbEpSUT9iMG3zdEWAAYnweyCJg0fGxBaH3ue2xrQdRL4ZHTW1A3sBY8rOi-uWROWDz4HRMzKf7bHi-tkaK_k85cg9UNLOzet0zcRuFxK2nd7T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667" b="65966"/>
          <a:stretch/>
        </p:blipFill>
        <p:spPr bwMode="auto">
          <a:xfrm>
            <a:off x="10373591" y="1143000"/>
            <a:ext cx="1791169" cy="1828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711441" y="2932911"/>
            <a:ext cx="5342054" cy="523220"/>
          </a:xfrm>
          <a:prstGeom prst="rect">
            <a:avLst/>
          </a:prstGeom>
        </p:spPr>
        <p:txBody>
          <a:bodyPr wrap="square">
            <a:spAutoFit/>
          </a:bodyPr>
          <a:lstStyle/>
          <a:p>
            <a:r>
              <a:rPr lang="en-US" sz="1400" dirty="0" smtClean="0">
                <a:solidFill>
                  <a:schemeClr val="bg1"/>
                </a:solidFill>
              </a:rPr>
              <a:t>Above (from left to right) </a:t>
            </a:r>
          </a:p>
          <a:p>
            <a:r>
              <a:rPr lang="en-US" sz="1400" dirty="0" smtClean="0">
                <a:solidFill>
                  <a:schemeClr val="bg1"/>
                </a:solidFill>
              </a:rPr>
              <a:t>Cloud Top Temperature, Cloud Height, and Cloud Top Pressure</a:t>
            </a:r>
            <a:endParaRPr lang="en-US" sz="1400" dirty="0">
              <a:solidFill>
                <a:schemeClr val="bg1"/>
              </a:solidFill>
            </a:endParaRPr>
          </a:p>
        </p:txBody>
      </p:sp>
      <p:sp>
        <p:nvSpPr>
          <p:cNvPr id="13" name="Rectangle 12"/>
          <p:cNvSpPr/>
          <p:nvPr/>
        </p:nvSpPr>
        <p:spPr>
          <a:xfrm>
            <a:off x="6711441" y="3702416"/>
            <a:ext cx="5342054" cy="523220"/>
          </a:xfrm>
          <a:prstGeom prst="rect">
            <a:avLst/>
          </a:prstGeom>
        </p:spPr>
        <p:txBody>
          <a:bodyPr wrap="square">
            <a:spAutoFit/>
          </a:bodyPr>
          <a:lstStyle/>
          <a:p>
            <a:r>
              <a:rPr lang="en-US" sz="1400" dirty="0" smtClean="0">
                <a:solidFill>
                  <a:schemeClr val="bg1"/>
                </a:solidFill>
              </a:rPr>
              <a:t>Below (from left to right) </a:t>
            </a:r>
          </a:p>
          <a:p>
            <a:r>
              <a:rPr lang="en-US" sz="1400" dirty="0" smtClean="0">
                <a:solidFill>
                  <a:schemeClr val="bg1"/>
                </a:solidFill>
              </a:rPr>
              <a:t>Cloud Phase and Cloud Type</a:t>
            </a:r>
            <a:endParaRPr lang="en-US" sz="1400" dirty="0">
              <a:solidFill>
                <a:schemeClr val="bg1"/>
              </a:solidFill>
            </a:endParaRPr>
          </a:p>
        </p:txBody>
      </p:sp>
    </p:spTree>
    <p:extLst>
      <p:ext uri="{BB962C8B-B14F-4D97-AF65-F5344CB8AC3E}">
        <p14:creationId xmlns:p14="http://schemas.microsoft.com/office/powerpoint/2010/main" val="41376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JPSS Data </a:t>
            </a:r>
            <a:r>
              <a:rPr lang="en-US" dirty="0" smtClean="0"/>
              <a:t>Products available via CSPP</a:t>
            </a:r>
            <a:br>
              <a:rPr lang="en-US" dirty="0" smtClean="0"/>
            </a:br>
            <a:r>
              <a:rPr lang="en-US" sz="2400" dirty="0" smtClean="0"/>
              <a:t>VIIRS Aerosol and Volcanic Ash Products</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41226766"/>
              </p:ext>
            </p:extLst>
          </p:nvPr>
        </p:nvGraphicFramePr>
        <p:xfrm>
          <a:off x="381001" y="1143000"/>
          <a:ext cx="5029199" cy="3139440"/>
        </p:xfrm>
        <a:graphic>
          <a:graphicData uri="http://schemas.openxmlformats.org/drawingml/2006/table">
            <a:tbl>
              <a:tblPr bandRow="1">
                <a:tableStyleId>{5C22544A-7EE6-4342-B048-85BDC9FD1C3A}</a:tableStyleId>
              </a:tblPr>
              <a:tblGrid>
                <a:gridCol w="1341637">
                  <a:extLst>
                    <a:ext uri="{9D8B030D-6E8A-4147-A177-3AD203B41FA5}">
                      <a16:colId xmlns:a16="http://schemas.microsoft.com/office/drawing/2014/main" val="20000"/>
                    </a:ext>
                  </a:extLst>
                </a:gridCol>
                <a:gridCol w="3687562">
                  <a:extLst>
                    <a:ext uri="{9D8B030D-6E8A-4147-A177-3AD203B41FA5}">
                      <a16:colId xmlns:a16="http://schemas.microsoft.com/office/drawing/2014/main" val="20001"/>
                    </a:ext>
                  </a:extLst>
                </a:gridCol>
              </a:tblGrid>
              <a:tr h="370840">
                <a:tc>
                  <a:txBody>
                    <a:bodyPr/>
                    <a:lstStyle/>
                    <a:p>
                      <a:r>
                        <a:rPr lang="en-US" sz="1400" dirty="0" smtClean="0"/>
                        <a:t>Aerosol</a:t>
                      </a:r>
                      <a:r>
                        <a:rPr lang="en-US" sz="1400" baseline="0" dirty="0" smtClean="0"/>
                        <a:t> Detection</a:t>
                      </a:r>
                      <a:endParaRPr lang="en-US" sz="1400" dirty="0"/>
                    </a:p>
                  </a:txBody>
                  <a:tcPr/>
                </a:tc>
                <a:tc>
                  <a:txBody>
                    <a:bodyPr/>
                    <a:lstStyle/>
                    <a:p>
                      <a:r>
                        <a:rPr lang="en-US" sz="1400" dirty="0" smtClean="0"/>
                        <a:t>A</a:t>
                      </a:r>
                      <a:r>
                        <a:rPr lang="en-US" sz="1400" baseline="0" dirty="0" smtClean="0"/>
                        <a:t> summary map that indicates the extent of smoke/aerosol coverage and a measure of smoke albedo indicates relative intensity.</a:t>
                      </a:r>
                      <a:endParaRPr lang="en-US" sz="1400" dirty="0"/>
                    </a:p>
                  </a:txBody>
                  <a:tcPr/>
                </a:tc>
                <a:extLst>
                  <a:ext uri="{0D108BD9-81ED-4DB2-BD59-A6C34878D82A}">
                    <a16:rowId xmlns:a16="http://schemas.microsoft.com/office/drawing/2014/main" val="10000"/>
                  </a:ext>
                </a:extLst>
              </a:tr>
              <a:tr h="370840">
                <a:tc>
                  <a:txBody>
                    <a:bodyPr/>
                    <a:lstStyle/>
                    <a:p>
                      <a:r>
                        <a:rPr lang="en-US" sz="1400" dirty="0" smtClean="0"/>
                        <a:t>Aerosol</a:t>
                      </a:r>
                      <a:r>
                        <a:rPr lang="en-US" sz="1400" baseline="0" dirty="0" smtClean="0"/>
                        <a:t> Optical Depth</a:t>
                      </a:r>
                      <a:endParaRPr lang="en-US" sz="1400" dirty="0"/>
                    </a:p>
                  </a:txBody>
                  <a:tcPr/>
                </a:tc>
                <a:tc>
                  <a:txBody>
                    <a:bodyPr/>
                    <a:lstStyle/>
                    <a:p>
                      <a:r>
                        <a:rPr lang="en-US" sz="1400" dirty="0" smtClean="0"/>
                        <a:t>A measure of the fine solids suspended in the air including dust, sand, volcanic ash, smoke and urban/industrial aerosols.</a:t>
                      </a:r>
                      <a:endParaRPr lang="en-US" sz="1400" dirty="0"/>
                    </a:p>
                  </a:txBody>
                  <a:tcPr/>
                </a:tc>
                <a:extLst>
                  <a:ext uri="{0D108BD9-81ED-4DB2-BD59-A6C34878D82A}">
                    <a16:rowId xmlns:a16="http://schemas.microsoft.com/office/drawing/2014/main" val="10001"/>
                  </a:ext>
                </a:extLst>
              </a:tr>
              <a:tr h="370840">
                <a:tc>
                  <a:txBody>
                    <a:bodyPr/>
                    <a:lstStyle/>
                    <a:p>
                      <a:r>
                        <a:rPr lang="en-US" sz="1400" dirty="0" smtClean="0"/>
                        <a:t>Aerosol Particle Size</a:t>
                      </a:r>
                      <a:endParaRPr lang="en-US" sz="1400" dirty="0"/>
                    </a:p>
                  </a:txBody>
                  <a:tcPr/>
                </a:tc>
                <a:tc>
                  <a:txBody>
                    <a:bodyPr/>
                    <a:lstStyle/>
                    <a:p>
                      <a:r>
                        <a:rPr lang="en-US" sz="1400" dirty="0" smtClean="0"/>
                        <a:t>A measure of the bimodal size distribution of the aerosol population in terms of the effective radius (re) and effective variance (</a:t>
                      </a:r>
                      <a:r>
                        <a:rPr lang="en-US" sz="1400" dirty="0" err="1" smtClean="0"/>
                        <a:t>ve</a:t>
                      </a:r>
                      <a:r>
                        <a:rPr lang="en-US" sz="1400" dirty="0" smtClean="0"/>
                        <a:t>) of each mode.</a:t>
                      </a:r>
                      <a:endParaRPr lang="en-US" sz="1400" dirty="0"/>
                    </a:p>
                  </a:txBody>
                  <a:tcPr/>
                </a:tc>
                <a:extLst>
                  <a:ext uri="{0D108BD9-81ED-4DB2-BD59-A6C34878D82A}">
                    <a16:rowId xmlns:a16="http://schemas.microsoft.com/office/drawing/2014/main" val="10002"/>
                  </a:ext>
                </a:extLst>
              </a:tr>
              <a:tr h="370840">
                <a:tc>
                  <a:txBody>
                    <a:bodyPr/>
                    <a:lstStyle/>
                    <a:p>
                      <a:r>
                        <a:rPr lang="en-US" sz="1400" dirty="0" smtClean="0"/>
                        <a:t>Volcanic Ash – Detection and Height</a:t>
                      </a:r>
                      <a:endParaRPr lang="en-US" sz="1400" dirty="0"/>
                    </a:p>
                  </a:txBody>
                  <a:tcPr/>
                </a:tc>
                <a:tc>
                  <a:txBody>
                    <a:bodyPr/>
                    <a:lstStyle/>
                    <a:p>
                      <a:r>
                        <a:rPr lang="en-US" sz="1400" dirty="0" smtClean="0"/>
                        <a:t>Maps the location and concentration</a:t>
                      </a:r>
                      <a:r>
                        <a:rPr lang="en-US" sz="1400" baseline="0" dirty="0" smtClean="0"/>
                        <a:t> of volcanic ash after an eruption and dispersion by the wind.</a:t>
                      </a:r>
                      <a:endParaRPr lang="en-US" sz="1400" dirty="0"/>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1155" y="1143000"/>
            <a:ext cx="3254951" cy="3145536"/>
          </a:xfrm>
          <a:prstGeom prst="rect">
            <a:avLst/>
          </a:prstGeom>
        </p:spPr>
      </p:pic>
      <p:pic>
        <p:nvPicPr>
          <p:cNvPr id="6" name="Picture 5"/>
          <p:cNvPicPr>
            <a:picLocks noChangeAspect="1"/>
          </p:cNvPicPr>
          <p:nvPr/>
        </p:nvPicPr>
        <p:blipFill rotWithShape="1">
          <a:blip r:embed="rId3"/>
          <a:srcRect l="8220"/>
          <a:stretch/>
        </p:blipFill>
        <p:spPr>
          <a:xfrm>
            <a:off x="5490838" y="1143000"/>
            <a:ext cx="3348362" cy="3145536"/>
          </a:xfrm>
          <a:prstGeom prst="rect">
            <a:avLst/>
          </a:prstGeom>
        </p:spPr>
      </p:pic>
      <p:grpSp>
        <p:nvGrpSpPr>
          <p:cNvPr id="8" name="Group 7"/>
          <p:cNvGrpSpPr/>
          <p:nvPr/>
        </p:nvGrpSpPr>
        <p:grpSpPr>
          <a:xfrm>
            <a:off x="8856518" y="3519833"/>
            <a:ext cx="2246991" cy="382380"/>
            <a:chOff x="3354619" y="5561180"/>
            <a:chExt cx="2246991" cy="382380"/>
          </a:xfrm>
        </p:grpSpPr>
        <p:sp>
          <p:nvSpPr>
            <p:cNvPr id="9" name="Right Arrow 8"/>
            <p:cNvSpPr/>
            <p:nvPr/>
          </p:nvSpPr>
          <p:spPr>
            <a:xfrm>
              <a:off x="4458610" y="5562560"/>
              <a:ext cx="1143000" cy="3810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Smoke</a:t>
              </a:r>
              <a:endParaRPr lang="en-US" dirty="0"/>
            </a:p>
          </p:txBody>
        </p:sp>
        <p:sp>
          <p:nvSpPr>
            <p:cNvPr id="10" name="Left Arrow 9"/>
            <p:cNvSpPr/>
            <p:nvPr/>
          </p:nvSpPr>
          <p:spPr>
            <a:xfrm>
              <a:off x="3354619" y="5561180"/>
              <a:ext cx="1103991" cy="382380"/>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Dust</a:t>
              </a:r>
              <a:endParaRPr lang="en-US" sz="1400" dirty="0"/>
            </a:p>
          </p:txBody>
        </p:sp>
      </p:grpSp>
      <p:sp>
        <p:nvSpPr>
          <p:cNvPr id="3" name="Rectangle 2"/>
          <p:cNvSpPr/>
          <p:nvPr/>
        </p:nvSpPr>
        <p:spPr>
          <a:xfrm>
            <a:off x="6477000" y="4251261"/>
            <a:ext cx="5638800" cy="523220"/>
          </a:xfrm>
          <a:prstGeom prst="rect">
            <a:avLst/>
          </a:prstGeom>
        </p:spPr>
        <p:txBody>
          <a:bodyPr wrap="square">
            <a:spAutoFit/>
          </a:bodyPr>
          <a:lstStyle/>
          <a:p>
            <a:r>
              <a:rPr lang="en-US" sz="1400" dirty="0" smtClean="0">
                <a:solidFill>
                  <a:schemeClr val="bg1"/>
                </a:solidFill>
              </a:rPr>
              <a:t>Above:  Smoke </a:t>
            </a:r>
            <a:r>
              <a:rPr lang="en-US" sz="1400" dirty="0">
                <a:solidFill>
                  <a:schemeClr val="bg1"/>
                </a:solidFill>
              </a:rPr>
              <a:t>from California Camp Fire on November 10, </a:t>
            </a:r>
            <a:r>
              <a:rPr lang="en-US" sz="1400" dirty="0" smtClean="0">
                <a:solidFill>
                  <a:schemeClr val="bg1"/>
                </a:solidFill>
              </a:rPr>
              <a:t>2018</a:t>
            </a:r>
          </a:p>
          <a:p>
            <a:r>
              <a:rPr lang="en-US" sz="1400" dirty="0" smtClean="0">
                <a:solidFill>
                  <a:schemeClr val="bg1"/>
                </a:solidFill>
              </a:rPr>
              <a:t>VIIRS Imagery (left) and Aerosol Detection (right)</a:t>
            </a:r>
            <a:endParaRPr lang="en-US" sz="1400" dirty="0">
              <a:solidFill>
                <a:schemeClr val="bg1"/>
              </a:solidFill>
            </a:endParaRPr>
          </a:p>
        </p:txBody>
      </p:sp>
      <p:sp>
        <p:nvSpPr>
          <p:cNvPr id="11" name="Rectangle 10"/>
          <p:cNvSpPr/>
          <p:nvPr/>
        </p:nvSpPr>
        <p:spPr>
          <a:xfrm>
            <a:off x="9525000" y="1143000"/>
            <a:ext cx="2133600" cy="307777"/>
          </a:xfrm>
          <a:prstGeom prst="rect">
            <a:avLst/>
          </a:prstGeom>
        </p:spPr>
        <p:txBody>
          <a:bodyPr wrap="square">
            <a:spAutoFit/>
          </a:bodyPr>
          <a:lstStyle/>
          <a:p>
            <a:r>
              <a:rPr lang="en-US" sz="1400" dirty="0" smtClean="0"/>
              <a:t>VIIRS Aerosol Detection</a:t>
            </a:r>
            <a:endParaRPr lang="en-US" sz="1400" dirty="0"/>
          </a:p>
        </p:txBody>
      </p:sp>
      <p:sp>
        <p:nvSpPr>
          <p:cNvPr id="12" name="Rectangle 11"/>
          <p:cNvSpPr/>
          <p:nvPr/>
        </p:nvSpPr>
        <p:spPr>
          <a:xfrm>
            <a:off x="7391400" y="6400800"/>
            <a:ext cx="4724400" cy="400110"/>
          </a:xfrm>
          <a:prstGeom prst="rect">
            <a:avLst/>
          </a:prstGeom>
        </p:spPr>
        <p:txBody>
          <a:bodyPr wrap="square">
            <a:spAutoFit/>
          </a:bodyPr>
          <a:lstStyle/>
          <a:p>
            <a:pPr algn="r"/>
            <a:r>
              <a:rPr lang="en-US" sz="1000" dirty="0" smtClean="0">
                <a:solidFill>
                  <a:schemeClr val="bg1"/>
                </a:solidFill>
              </a:rPr>
              <a:t>Aerosol Image courtesy of Dr. </a:t>
            </a:r>
            <a:r>
              <a:rPr lang="en-US" sz="1000" dirty="0" err="1" smtClean="0">
                <a:solidFill>
                  <a:schemeClr val="bg1"/>
                </a:solidFill>
              </a:rPr>
              <a:t>Shobha</a:t>
            </a:r>
            <a:r>
              <a:rPr lang="en-US" sz="1000" dirty="0" smtClean="0">
                <a:solidFill>
                  <a:schemeClr val="bg1"/>
                </a:solidFill>
              </a:rPr>
              <a:t> </a:t>
            </a:r>
            <a:r>
              <a:rPr lang="en-US" sz="1000" dirty="0" err="1" smtClean="0">
                <a:solidFill>
                  <a:schemeClr val="bg1"/>
                </a:solidFill>
              </a:rPr>
              <a:t>Kondragunta</a:t>
            </a:r>
            <a:r>
              <a:rPr lang="en-US" sz="1000" dirty="0" smtClean="0">
                <a:solidFill>
                  <a:schemeClr val="bg1"/>
                </a:solidFill>
              </a:rPr>
              <a:t>, NOAA/NESDIS/STAR</a:t>
            </a:r>
          </a:p>
          <a:p>
            <a:pPr algn="r"/>
            <a:r>
              <a:rPr lang="en-US" sz="1000" dirty="0" smtClean="0">
                <a:solidFill>
                  <a:schemeClr val="bg1"/>
                </a:solidFill>
              </a:rPr>
              <a:t>Volcanic Ash Imager Courtesy of Dr. Michael </a:t>
            </a:r>
            <a:r>
              <a:rPr lang="en-US" sz="1000" dirty="0" err="1" smtClean="0">
                <a:solidFill>
                  <a:schemeClr val="bg1"/>
                </a:solidFill>
              </a:rPr>
              <a:t>Pavolonis</a:t>
            </a:r>
            <a:r>
              <a:rPr lang="en-US" sz="1000" dirty="0" smtClean="0">
                <a:solidFill>
                  <a:schemeClr val="bg1"/>
                </a:solidFill>
              </a:rPr>
              <a:t>, NOAA/NESDIS/STAR</a:t>
            </a:r>
            <a:endParaRPr lang="en-US" sz="1000" dirty="0">
              <a:solidFill>
                <a:schemeClr val="bg1"/>
              </a:solidFill>
            </a:endParaRPr>
          </a:p>
        </p:txBody>
      </p:sp>
      <p:pic>
        <p:nvPicPr>
          <p:cNvPr id="3074" name="Picture 2" descr="NOAA-20.VIIRS.2019-02-15.08-25-23.RGB1112um_8511um_11um.Popocatepetl_750_m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1" y="4442684"/>
            <a:ext cx="278440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NOAA-20.VIIRS.2019-02-15.08-25-23.Ash_Height.Popocatepetl_750_m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4442684"/>
            <a:ext cx="2784409" cy="2286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172199" y="5725180"/>
            <a:ext cx="5029201" cy="523220"/>
          </a:xfrm>
          <a:prstGeom prst="rect">
            <a:avLst/>
          </a:prstGeom>
        </p:spPr>
        <p:txBody>
          <a:bodyPr wrap="square">
            <a:spAutoFit/>
          </a:bodyPr>
          <a:lstStyle/>
          <a:p>
            <a:r>
              <a:rPr lang="en-US" sz="1400" dirty="0" smtClean="0">
                <a:solidFill>
                  <a:schemeClr val="bg1"/>
                </a:solidFill>
              </a:rPr>
              <a:t>Left:  False Color Imagery + Volcanic Ash/Dust Cloud Height </a:t>
            </a:r>
          </a:p>
          <a:p>
            <a:r>
              <a:rPr lang="en-US" sz="1400" dirty="0" smtClean="0">
                <a:solidFill>
                  <a:schemeClr val="bg1"/>
                </a:solidFill>
              </a:rPr>
              <a:t>(Feb 15, 2019)</a:t>
            </a:r>
            <a:endParaRPr lang="en-US" sz="1400" dirty="0">
              <a:solidFill>
                <a:schemeClr val="bg1"/>
              </a:solidFill>
            </a:endParaRPr>
          </a:p>
        </p:txBody>
      </p:sp>
    </p:spTree>
    <p:extLst>
      <p:ext uri="{BB962C8B-B14F-4D97-AF65-F5344CB8AC3E}">
        <p14:creationId xmlns:p14="http://schemas.microsoft.com/office/powerpoint/2010/main" val="1125244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PP_SIC_2015_115_04_25_anim.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685800"/>
            <a:ext cx="3200400" cy="3200400"/>
          </a:xfrm>
          <a:prstGeom prst="rect">
            <a:avLst/>
          </a:prstGeom>
          <a:ln>
            <a:noFill/>
          </a:ln>
        </p:spPr>
      </p:pic>
      <p:sp>
        <p:nvSpPr>
          <p:cNvPr id="2" name="Title 1"/>
          <p:cNvSpPr>
            <a:spLocks noGrp="1"/>
          </p:cNvSpPr>
          <p:nvPr>
            <p:ph type="title"/>
          </p:nvPr>
        </p:nvSpPr>
        <p:spPr/>
        <p:txBody>
          <a:bodyPr/>
          <a:lstStyle/>
          <a:p>
            <a:r>
              <a:rPr lang="en-US" dirty="0" smtClean="0"/>
              <a:t>JPSS Data </a:t>
            </a:r>
            <a:r>
              <a:rPr lang="en-US" dirty="0" smtClean="0"/>
              <a:t>Products available via CSPP</a:t>
            </a:r>
            <a:r>
              <a:rPr lang="en-US" dirty="0"/>
              <a:t/>
            </a:r>
            <a:br>
              <a:rPr lang="en-US" dirty="0"/>
            </a:br>
            <a:r>
              <a:rPr lang="en-US" sz="2400" dirty="0" smtClean="0"/>
              <a:t>VIIRS Cryosphere Products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844164018"/>
              </p:ext>
            </p:extLst>
          </p:nvPr>
        </p:nvGraphicFramePr>
        <p:xfrm>
          <a:off x="381000" y="1143000"/>
          <a:ext cx="6901894" cy="5059680"/>
        </p:xfrm>
        <a:graphic>
          <a:graphicData uri="http://schemas.openxmlformats.org/drawingml/2006/table">
            <a:tbl>
              <a:tblPr bandRow="1">
                <a:tableStyleId>{5C22544A-7EE6-4342-B048-85BDC9FD1C3A}</a:tableStyleId>
              </a:tblPr>
              <a:tblGrid>
                <a:gridCol w="1295400">
                  <a:extLst>
                    <a:ext uri="{9D8B030D-6E8A-4147-A177-3AD203B41FA5}">
                      <a16:colId xmlns:a16="http://schemas.microsoft.com/office/drawing/2014/main" val="20000"/>
                    </a:ext>
                  </a:extLst>
                </a:gridCol>
                <a:gridCol w="5606494">
                  <a:extLst>
                    <a:ext uri="{9D8B030D-6E8A-4147-A177-3AD203B41FA5}">
                      <a16:colId xmlns:a16="http://schemas.microsoft.com/office/drawing/2014/main" val="20001"/>
                    </a:ext>
                  </a:extLst>
                </a:gridCol>
              </a:tblGrid>
              <a:tr h="370840">
                <a:tc>
                  <a:txBody>
                    <a:bodyPr/>
                    <a:lstStyle/>
                    <a:p>
                      <a:r>
                        <a:rPr lang="en-US" sz="1400" dirty="0" smtClean="0"/>
                        <a:t>Ice Surface Temperature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IST provides the radiating, or “skin”, temperature of the sea and fresh water ice surface under clear-sky conditions. It includes the aggregate temperature of objects comprising the ice surface, including snow and melt water on the ice. The VIIRS IST EDR provides surface temperatures retrieved at VIIRS moderate resolution for ice-covered oceans both day and night.</a:t>
                      </a:r>
                    </a:p>
                  </a:txBody>
                  <a:tcPr/>
                </a:tc>
                <a:extLst>
                  <a:ext uri="{0D108BD9-81ED-4DB2-BD59-A6C34878D82A}">
                    <a16:rowId xmlns:a16="http://schemas.microsoft.com/office/drawing/2014/main" val="10000"/>
                  </a:ext>
                </a:extLst>
              </a:tr>
              <a:tr h="370840">
                <a:tc>
                  <a:txBody>
                    <a:bodyPr/>
                    <a:lstStyle/>
                    <a:p>
                      <a:r>
                        <a:rPr lang="en-US" sz="1400" dirty="0" smtClean="0"/>
                        <a:t>Ice</a:t>
                      </a:r>
                      <a:r>
                        <a:rPr lang="en-US" sz="1400" baseline="0" dirty="0" smtClean="0"/>
                        <a:t> Concentration</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Calibri" panose="020F0502020204030204" pitchFamily="34" charset="0"/>
                          <a:cs typeface="Times New Roman" panose="02020603050405020304" pitchFamily="18" charset="0"/>
                        </a:rPr>
                        <a:t>Ice concentration provides the fraction of an area covered by ice. It is calculated for every VIIRS moderate resolution band pixel (750 m) over unfrozen ocean and inland water bodies.</a:t>
                      </a:r>
                    </a:p>
                  </a:txBody>
                  <a:tcPr/>
                </a:tc>
                <a:extLst>
                  <a:ext uri="{0D108BD9-81ED-4DB2-BD59-A6C34878D82A}">
                    <a16:rowId xmlns:a16="http://schemas.microsoft.com/office/drawing/2014/main" val="10001"/>
                  </a:ext>
                </a:extLst>
              </a:tr>
              <a:tr h="370840">
                <a:tc>
                  <a:txBody>
                    <a:bodyPr/>
                    <a:lstStyle/>
                    <a:p>
                      <a:r>
                        <a:rPr lang="en-US" sz="1400" dirty="0" smtClean="0"/>
                        <a:t>Ice Thickness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ea typeface="Open Sans"/>
                        </a:rPr>
                        <a:t>VIIRS ice thickness provides estimates of sea, lake, and river ice thickness under clear-sky conditions. The ice surface may be covered by snow or, in the summer, melt ponds. The depth of snow is not included in ice thickness product. Calculations are done at VIIRS moderate resolution (750 m) for ice-covered water bodies both day and night.</a:t>
                      </a:r>
                      <a:r>
                        <a:rPr lang="en-US" sz="1400" dirty="0" smtClean="0">
                          <a:solidFill>
                            <a:srgbClr val="000000"/>
                          </a:solidFill>
                        </a:rPr>
                        <a:t> It is not a direct measurement, but rather a model-based approach driven by other satellite products.</a:t>
                      </a:r>
                    </a:p>
                  </a:txBody>
                  <a:tcPr/>
                </a:tc>
                <a:extLst>
                  <a:ext uri="{0D108BD9-81ED-4DB2-BD59-A6C34878D82A}">
                    <a16:rowId xmlns:a16="http://schemas.microsoft.com/office/drawing/2014/main" val="10002"/>
                  </a:ext>
                </a:extLst>
              </a:tr>
              <a:tr h="370840">
                <a:tc>
                  <a:txBody>
                    <a:bodyPr/>
                    <a:lstStyle/>
                    <a:p>
                      <a:r>
                        <a:rPr lang="en-US" sz="1400" dirty="0" smtClean="0"/>
                        <a:t>Snow Cover</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rPr>
                        <a:t>The snow cover product contains two products: a fractional snow cover (FSC) and a binary snow cover (BSC) mask. The fractional snow cover is defined as the fraction of a given area of the earth’s horizontal surface that is masked by snow. The binary snow/no-snow mask provides a mapping of snow covered areas as either containing or not having snow.</a:t>
                      </a:r>
                      <a:endParaRPr lang="en-US" sz="1400" dirty="0" smtClean="0">
                        <a:solidFill>
                          <a:srgbClr val="000000"/>
                        </a:solidFill>
                      </a:endParaRPr>
                    </a:p>
                  </a:txBody>
                  <a:tcPr/>
                </a:tc>
                <a:extLst>
                  <a:ext uri="{0D108BD9-81ED-4DB2-BD59-A6C34878D82A}">
                    <a16:rowId xmlns:a16="http://schemas.microsoft.com/office/drawing/2014/main" val="2454672483"/>
                  </a:ext>
                </a:extLst>
              </a:tr>
            </a:tbl>
          </a:graphicData>
        </a:graphic>
      </p:graphicFrame>
      <p:sp>
        <p:nvSpPr>
          <p:cNvPr id="7" name="Rectangle 6"/>
          <p:cNvSpPr/>
          <p:nvPr/>
        </p:nvSpPr>
        <p:spPr>
          <a:xfrm>
            <a:off x="7848600" y="675611"/>
            <a:ext cx="2133600" cy="307777"/>
          </a:xfrm>
          <a:prstGeom prst="rect">
            <a:avLst/>
          </a:prstGeom>
        </p:spPr>
        <p:txBody>
          <a:bodyPr wrap="square">
            <a:spAutoFit/>
          </a:bodyPr>
          <a:lstStyle/>
          <a:p>
            <a:r>
              <a:rPr lang="en-US" sz="1400" dirty="0" smtClean="0"/>
              <a:t>VIIRS Ice Concentration</a:t>
            </a:r>
            <a:endParaRPr lang="en-US" sz="1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3429000"/>
            <a:ext cx="3383280" cy="3383280"/>
          </a:xfrm>
          <a:prstGeom prst="rect">
            <a:avLst/>
          </a:prstGeom>
          <a:ln>
            <a:solidFill>
              <a:schemeClr val="tx1"/>
            </a:solidFill>
          </a:ln>
        </p:spPr>
      </p:pic>
      <p:sp>
        <p:nvSpPr>
          <p:cNvPr id="8" name="Rectangle 7"/>
          <p:cNvSpPr/>
          <p:nvPr/>
        </p:nvSpPr>
        <p:spPr>
          <a:xfrm>
            <a:off x="9067800" y="3505200"/>
            <a:ext cx="2743200" cy="307777"/>
          </a:xfrm>
          <a:prstGeom prst="rect">
            <a:avLst/>
          </a:prstGeom>
        </p:spPr>
        <p:txBody>
          <a:bodyPr wrap="square">
            <a:spAutoFit/>
          </a:bodyPr>
          <a:lstStyle/>
          <a:p>
            <a:r>
              <a:rPr lang="en-US" sz="1400" dirty="0" smtClean="0"/>
              <a:t>VIIRS Ice Surface Temperature</a:t>
            </a:r>
            <a:endParaRPr lang="en-US" sz="1400" dirty="0"/>
          </a:p>
        </p:txBody>
      </p:sp>
    </p:spTree>
    <p:extLst>
      <p:ext uri="{BB962C8B-B14F-4D97-AF65-F5344CB8AC3E}">
        <p14:creationId xmlns:p14="http://schemas.microsoft.com/office/powerpoint/2010/main" val="181230877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PSS NOW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11268</TotalTime>
  <Words>2636</Words>
  <Application>Microsoft Office PowerPoint</Application>
  <PresentationFormat>Widescreen</PresentationFormat>
  <Paragraphs>335</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 Black</vt:lpstr>
      <vt:lpstr>Calibri</vt:lpstr>
      <vt:lpstr>Open Sans</vt:lpstr>
      <vt:lpstr>Arial</vt:lpstr>
      <vt:lpstr>Times New Roman</vt:lpstr>
      <vt:lpstr>2_Office Theme</vt:lpstr>
      <vt:lpstr>NOAA Level-2 Geophysical Products from VIIRS, CrIS and ATMS  Overview and Status of Releases via CSPP</vt:lpstr>
      <vt:lpstr>JPSS Level-2 Geophysical Products - Intro</vt:lpstr>
      <vt:lpstr>CSPP and JPSS</vt:lpstr>
      <vt:lpstr>JPSS Series Mission Architecture</vt:lpstr>
      <vt:lpstr>CSPP Provides NOAA Enterprise Algorithms</vt:lpstr>
      <vt:lpstr>NOAA Enterprise Algorithm Example</vt:lpstr>
      <vt:lpstr>JPSS Data Products available via CSPP VIIRS Cloud Products</vt:lpstr>
      <vt:lpstr>JPSS Data Products available via CSPP VIIRS Aerosol and Volcanic Ash Products</vt:lpstr>
      <vt:lpstr>JPSS Data Products available via CSPP VIIRS Cryosphere Products</vt:lpstr>
      <vt:lpstr>JPSS Data Products available via CSPP VIIRS Land Products</vt:lpstr>
      <vt:lpstr>JPSS Data Products available via CSPP VIIRS Sea Surface Temperature and Polar Winds Products</vt:lpstr>
      <vt:lpstr>JPSS Data Products available via CSPP CrIS and ATMS:  NOAA Unique Combined Atmospheric Product Suite (NUCAPS) </vt:lpstr>
      <vt:lpstr>JPSS Data Products available via CSPP ATMS - Microwave Integrated Retrieval Suite (MIRS) Products</vt:lpstr>
      <vt:lpstr>JPSS Data Products *soon to be* available via CSPP GCOM-W1 AMSR-2 Products</vt:lpstr>
      <vt:lpstr>Summary</vt:lpstr>
      <vt:lpstr>PowerPoint Presentation</vt:lpstr>
      <vt:lpstr>S-NPP Operational Data Products</vt:lpstr>
      <vt:lpstr>N20 Operational Data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Brady</dc:creator>
  <cp:lastModifiedBy>Bonnie Reed</cp:lastModifiedBy>
  <cp:revision>240</cp:revision>
  <dcterms:created xsi:type="dcterms:W3CDTF">2017-06-08T12:33:43Z</dcterms:created>
  <dcterms:modified xsi:type="dcterms:W3CDTF">2019-06-21T20:40:36Z</dcterms:modified>
</cp:coreProperties>
</file>